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Ubuntu" charset="1" panose="020B0504030602030204"/>
      <p:regular r:id="rId6"/>
    </p:embeddedFont>
    <p:embeddedFont>
      <p:font typeface="Ubuntu Bold" charset="1" panose="020B0804030602030204"/>
      <p:regular r:id="rId7"/>
    </p:embeddedFont>
    <p:embeddedFont>
      <p:font typeface="Ubuntu Italics" charset="1" panose="020B05040306020A0204"/>
      <p:regular r:id="rId8"/>
    </p:embeddedFont>
    <p:embeddedFont>
      <p:font typeface="Ubuntu Bold Italics" charset="1" panose="020B08040306020A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Bernoru"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1539" y="-246567"/>
            <a:ext cx="10415023" cy="1041502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626102" y="9229725"/>
            <a:ext cx="295544" cy="232372"/>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669099" y="9619998"/>
            <a:ext cx="270904" cy="275665"/>
          </a:xfrm>
          <a:prstGeom prst="rect">
            <a:avLst/>
          </a:prstGeom>
        </p:spPr>
      </p:pic>
      <p:sp>
        <p:nvSpPr>
          <p:cNvPr name="TextBox 6" id="6"/>
          <p:cNvSpPr txBox="true"/>
          <p:nvPr/>
        </p:nvSpPr>
        <p:spPr>
          <a:xfrm rot="0">
            <a:off x="1635458" y="2407299"/>
            <a:ext cx="13570018" cy="2736201"/>
          </a:xfrm>
          <a:prstGeom prst="rect">
            <a:avLst/>
          </a:prstGeom>
        </p:spPr>
        <p:txBody>
          <a:bodyPr anchor="t" rtlCol="false" tIns="0" lIns="0" bIns="0" rIns="0">
            <a:spAutoFit/>
          </a:bodyPr>
          <a:lstStyle/>
          <a:p>
            <a:pPr>
              <a:lnSpc>
                <a:spcPts val="5397"/>
              </a:lnSpc>
            </a:pPr>
            <a:r>
              <a:rPr lang="en-US" sz="5451">
                <a:solidFill>
                  <a:srgbClr val="FFFFFF"/>
                </a:solidFill>
                <a:latin typeface="Open Sans Extra Bold"/>
              </a:rPr>
              <a:t>A MACHINE LEARNING-BASED DISEASE PREDICTION AND DIAGNOSIS SYSTEM FOR REMOTE HEALTHCARE CONSULTATION</a:t>
            </a:r>
          </a:p>
        </p:txBody>
      </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43642" y="188275"/>
            <a:ext cx="1421752" cy="1680849"/>
          </a:xfrm>
          <a:prstGeom prst="rect">
            <a:avLst/>
          </a:prstGeom>
        </p:spPr>
      </p:pic>
      <p:grpSp>
        <p:nvGrpSpPr>
          <p:cNvPr name="Group 8" id="8"/>
          <p:cNvGrpSpPr>
            <a:grpSpLocks noChangeAspect="true"/>
          </p:cNvGrpSpPr>
          <p:nvPr/>
        </p:nvGrpSpPr>
        <p:grpSpPr>
          <a:xfrm rot="0">
            <a:off x="12122953" y="4960945"/>
            <a:ext cx="3707605" cy="3707590"/>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r="0" t="-54444" b="-54444"/>
              </a:stretch>
            </a:blipFill>
          </p:spPr>
        </p:sp>
      </p:grpSp>
      <p:sp>
        <p:nvSpPr>
          <p:cNvPr name="TextBox 10" id="10"/>
          <p:cNvSpPr txBox="true"/>
          <p:nvPr/>
        </p:nvSpPr>
        <p:spPr>
          <a:xfrm rot="0">
            <a:off x="1739576" y="8765365"/>
            <a:ext cx="4503272" cy="624479"/>
          </a:xfrm>
          <a:prstGeom prst="rect">
            <a:avLst/>
          </a:prstGeom>
        </p:spPr>
        <p:txBody>
          <a:bodyPr anchor="t" rtlCol="false" tIns="0" lIns="0" bIns="0" rIns="0">
            <a:spAutoFit/>
          </a:bodyPr>
          <a:lstStyle/>
          <a:p>
            <a:pPr>
              <a:lnSpc>
                <a:spcPts val="4954"/>
              </a:lnSpc>
            </a:pPr>
            <a:r>
              <a:rPr lang="en-US" sz="3539">
                <a:solidFill>
                  <a:srgbClr val="24231F"/>
                </a:solidFill>
                <a:latin typeface="Arimo Italics"/>
              </a:rPr>
              <a:t>MR. JAMES ADUNYA</a:t>
            </a:r>
          </a:p>
        </p:txBody>
      </p:sp>
      <p:sp>
        <p:nvSpPr>
          <p:cNvPr name="TextBox 11" id="11"/>
          <p:cNvSpPr txBox="true"/>
          <p:nvPr/>
        </p:nvSpPr>
        <p:spPr>
          <a:xfrm rot="0">
            <a:off x="12122953" y="9053792"/>
            <a:ext cx="6165047" cy="894286"/>
          </a:xfrm>
          <a:prstGeom prst="rect">
            <a:avLst/>
          </a:prstGeom>
        </p:spPr>
        <p:txBody>
          <a:bodyPr anchor="t" rtlCol="false" tIns="0" lIns="0" bIns="0" rIns="0">
            <a:spAutoFit/>
          </a:bodyPr>
          <a:lstStyle/>
          <a:p>
            <a:pPr>
              <a:lnSpc>
                <a:spcPts val="3516"/>
              </a:lnSpc>
            </a:pPr>
            <a:r>
              <a:rPr lang="en-US" sz="2511">
                <a:solidFill>
                  <a:srgbClr val="000000"/>
                </a:solidFill>
                <a:latin typeface="Arimo"/>
              </a:rPr>
              <a:t>sifunadone4704@gmail.com</a:t>
            </a:r>
          </a:p>
          <a:p>
            <a:pPr>
              <a:lnSpc>
                <a:spcPts val="3516"/>
              </a:lnSpc>
            </a:pPr>
            <a:r>
              <a:rPr lang="en-US" sz="2511">
                <a:solidFill>
                  <a:srgbClr val="000000"/>
                </a:solidFill>
                <a:latin typeface="Arimo"/>
              </a:rPr>
              <a:t>MULTIMEDIA UNIVERSITY OF KENYA</a:t>
            </a:r>
          </a:p>
        </p:txBody>
      </p:sp>
      <p:sp>
        <p:nvSpPr>
          <p:cNvPr name="TextBox 12" id="12"/>
          <p:cNvSpPr txBox="true"/>
          <p:nvPr/>
        </p:nvSpPr>
        <p:spPr>
          <a:xfrm rot="0">
            <a:off x="1739576" y="5980711"/>
            <a:ext cx="4503272" cy="624479"/>
          </a:xfrm>
          <a:prstGeom prst="rect">
            <a:avLst/>
          </a:prstGeom>
        </p:spPr>
        <p:txBody>
          <a:bodyPr anchor="t" rtlCol="false" tIns="0" lIns="0" bIns="0" rIns="0">
            <a:spAutoFit/>
          </a:bodyPr>
          <a:lstStyle/>
          <a:p>
            <a:pPr>
              <a:lnSpc>
                <a:spcPts val="4954"/>
              </a:lnSpc>
            </a:pPr>
            <a:r>
              <a:rPr lang="en-US" sz="3539">
                <a:solidFill>
                  <a:srgbClr val="24231F"/>
                </a:solidFill>
                <a:latin typeface="Arimo Italics"/>
              </a:rPr>
              <a:t>CIT-223-025/2019</a:t>
            </a:r>
          </a:p>
        </p:txBody>
      </p:sp>
      <p:sp>
        <p:nvSpPr>
          <p:cNvPr name="TextBox 13" id="13"/>
          <p:cNvSpPr txBox="true"/>
          <p:nvPr/>
        </p:nvSpPr>
        <p:spPr>
          <a:xfrm rot="0">
            <a:off x="1739576" y="6729015"/>
            <a:ext cx="4503272" cy="624479"/>
          </a:xfrm>
          <a:prstGeom prst="rect">
            <a:avLst/>
          </a:prstGeom>
        </p:spPr>
        <p:txBody>
          <a:bodyPr anchor="t" rtlCol="false" tIns="0" lIns="0" bIns="0" rIns="0">
            <a:spAutoFit/>
          </a:bodyPr>
          <a:lstStyle/>
          <a:p>
            <a:pPr>
              <a:lnSpc>
                <a:spcPts val="4954"/>
              </a:lnSpc>
            </a:pPr>
            <a:r>
              <a:rPr lang="en-US" sz="3539">
                <a:solidFill>
                  <a:srgbClr val="24231F"/>
                </a:solidFill>
                <a:latin typeface="Arimo Italics"/>
              </a:rPr>
              <a:t>WAFULA S. DONNEX</a:t>
            </a:r>
          </a:p>
        </p:txBody>
      </p:sp>
      <p:sp>
        <p:nvSpPr>
          <p:cNvPr name="TextBox 14" id="14"/>
          <p:cNvSpPr txBox="true"/>
          <p:nvPr/>
        </p:nvSpPr>
        <p:spPr>
          <a:xfrm rot="0">
            <a:off x="1739576" y="8239426"/>
            <a:ext cx="2251636" cy="398612"/>
          </a:xfrm>
          <a:prstGeom prst="rect">
            <a:avLst/>
          </a:prstGeom>
        </p:spPr>
        <p:txBody>
          <a:bodyPr anchor="t" rtlCol="false" tIns="0" lIns="0" bIns="0" rIns="0">
            <a:spAutoFit/>
          </a:bodyPr>
          <a:lstStyle/>
          <a:p>
            <a:pPr>
              <a:lnSpc>
                <a:spcPts val="2964"/>
              </a:lnSpc>
            </a:pPr>
            <a:r>
              <a:rPr lang="en-US" sz="2994">
                <a:solidFill>
                  <a:srgbClr val="FFFFFF"/>
                </a:solidFill>
                <a:latin typeface="Open Sans Extra Bold"/>
              </a:rPr>
              <a:t>Supervisor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sp>
        <p:nvSpPr>
          <p:cNvPr name="TextBox 4" id="4"/>
          <p:cNvSpPr txBox="true"/>
          <p:nvPr/>
        </p:nvSpPr>
        <p:spPr>
          <a:xfrm rot="0">
            <a:off x="228485" y="5509509"/>
            <a:ext cx="8148809" cy="998384"/>
          </a:xfrm>
          <a:prstGeom prst="rect">
            <a:avLst/>
          </a:prstGeom>
        </p:spPr>
        <p:txBody>
          <a:bodyPr anchor="t" rtlCol="false" tIns="0" lIns="0" bIns="0" rIns="0">
            <a:spAutoFit/>
          </a:bodyPr>
          <a:lstStyle/>
          <a:p>
            <a:pPr>
              <a:lnSpc>
                <a:spcPts val="7970"/>
              </a:lnSpc>
            </a:pPr>
            <a:r>
              <a:rPr lang="en-US" sz="5693">
                <a:solidFill>
                  <a:srgbClr val="E8E8E8"/>
                </a:solidFill>
                <a:latin typeface="Arimo Bold"/>
              </a:rPr>
              <a:t>Why Python?</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55902" y="667379"/>
            <a:ext cx="1421752" cy="1680849"/>
          </a:xfrm>
          <a:prstGeom prst="rect">
            <a:avLst/>
          </a:prstGeom>
        </p:spPr>
      </p:pic>
      <p:sp>
        <p:nvSpPr>
          <p:cNvPr name="TextBox 6" id="6"/>
          <p:cNvSpPr txBox="true"/>
          <p:nvPr/>
        </p:nvSpPr>
        <p:spPr>
          <a:xfrm rot="0">
            <a:off x="765227" y="2684485"/>
            <a:ext cx="3824855" cy="671480"/>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HealthStar</a:t>
            </a:r>
          </a:p>
        </p:txBody>
      </p:sp>
      <p:sp>
        <p:nvSpPr>
          <p:cNvPr name="TextBox 7" id="7"/>
          <p:cNvSpPr txBox="true"/>
          <p:nvPr/>
        </p:nvSpPr>
        <p:spPr>
          <a:xfrm rot="0">
            <a:off x="5774567" y="890321"/>
            <a:ext cx="12773428" cy="9064548"/>
          </a:xfrm>
          <a:prstGeom prst="rect">
            <a:avLst/>
          </a:prstGeom>
        </p:spPr>
        <p:txBody>
          <a:bodyPr anchor="t" rtlCol="false" tIns="0" lIns="0" bIns="0" rIns="0">
            <a:spAutoFit/>
          </a:bodyPr>
          <a:lstStyle/>
          <a:p>
            <a:pPr>
              <a:lnSpc>
                <a:spcPts val="3432"/>
              </a:lnSpc>
            </a:pPr>
            <a:r>
              <a:rPr lang="en-US" sz="2451">
                <a:solidFill>
                  <a:srgbClr val="2E2E2E"/>
                </a:solidFill>
                <a:latin typeface="Open Sans Extra Bold"/>
              </a:rPr>
              <a:t>·General purpose programming language </a:t>
            </a:r>
          </a:p>
          <a:p>
            <a:pPr>
              <a:lnSpc>
                <a:spcPts val="3432"/>
              </a:lnSpc>
            </a:pPr>
            <a:r>
              <a:rPr lang="en-US" sz="2451">
                <a:solidFill>
                  <a:srgbClr val="2E2E2E"/>
                </a:solidFill>
                <a:latin typeface="Open Sans Extra Bold"/>
              </a:rPr>
              <a:t>·Increasing popularity for use in data science </a:t>
            </a:r>
          </a:p>
          <a:p>
            <a:pPr>
              <a:lnSpc>
                <a:spcPts val="3432"/>
              </a:lnSpc>
            </a:pPr>
            <a:r>
              <a:rPr lang="en-US" sz="2451">
                <a:solidFill>
                  <a:srgbClr val="2E2E2E"/>
                </a:solidFill>
                <a:latin typeface="Open Sans Extra Bold"/>
              </a:rPr>
              <a:t>·Easy to build end-to-end products like web applications</a:t>
            </a:r>
          </a:p>
          <a:p>
            <a:pPr>
              <a:lnSpc>
                <a:spcPts val="3432"/>
              </a:lnSpc>
            </a:pPr>
            <a:r>
              <a:rPr lang="en-US" sz="2451">
                <a:solidFill>
                  <a:srgbClr val="2E2E2E"/>
                </a:solidFill>
                <a:latin typeface="Open Sans Extra Bold"/>
              </a:rPr>
              <a:t>Since the goal of this project is to build a web application, Python is a better choice. </a:t>
            </a:r>
          </a:p>
          <a:p>
            <a:pPr>
              <a:lnSpc>
                <a:spcPts val="3432"/>
              </a:lnSpc>
            </a:pPr>
            <a:r>
              <a:rPr lang="en-US" sz="2451">
                <a:solidFill>
                  <a:srgbClr val="2E2E2E"/>
                </a:solidFill>
                <a:latin typeface="Open Sans Extra Bold"/>
              </a:rPr>
              <a:t>There are two major libraries for machine learning in python: TensorFlow, ScikitLearn. </a:t>
            </a:r>
          </a:p>
          <a:p>
            <a:pPr>
              <a:lnSpc>
                <a:spcPts val="3432"/>
              </a:lnSpc>
            </a:pPr>
            <a:r>
              <a:rPr lang="en-US" sz="2451">
                <a:solidFill>
                  <a:srgbClr val="2E2E2E"/>
                </a:solidFill>
                <a:latin typeface="Open Sans Extra Bold"/>
              </a:rPr>
              <a:t>Scikit-learn was chosen for the project for the following reasons: </a:t>
            </a:r>
          </a:p>
          <a:p>
            <a:pPr>
              <a:lnSpc>
                <a:spcPts val="3432"/>
              </a:lnSpc>
            </a:pPr>
            <a:r>
              <a:rPr lang="en-US" sz="2451">
                <a:solidFill>
                  <a:srgbClr val="2E2E2E"/>
                </a:solidFill>
                <a:latin typeface="Open Sans Extra Bold"/>
              </a:rPr>
              <a:t>·Off-the-shelf algorithms </a:t>
            </a:r>
          </a:p>
          <a:p>
            <a:pPr>
              <a:lnSpc>
                <a:spcPts val="3432"/>
              </a:lnSpc>
            </a:pPr>
            <a:r>
              <a:rPr lang="en-US" sz="2451">
                <a:solidFill>
                  <a:srgbClr val="2E2E2E"/>
                </a:solidFill>
                <a:latin typeface="Open Sans Extra Bold"/>
              </a:rPr>
              <a:t>·Shallow learning curve compared to TensorFlow</a:t>
            </a:r>
          </a:p>
          <a:p>
            <a:pPr>
              <a:lnSpc>
                <a:spcPts val="3432"/>
              </a:lnSpc>
            </a:pPr>
            <a:r>
              <a:rPr lang="en-US" sz="2451">
                <a:solidFill>
                  <a:srgbClr val="2E2E2E"/>
                </a:solidFill>
                <a:latin typeface="Open Sans Extra Bold"/>
              </a:rPr>
              <a:t>·General purpose programming language </a:t>
            </a:r>
          </a:p>
          <a:p>
            <a:pPr>
              <a:lnSpc>
                <a:spcPts val="3432"/>
              </a:lnSpc>
            </a:pPr>
            <a:r>
              <a:rPr lang="en-US" sz="2451">
                <a:solidFill>
                  <a:srgbClr val="2E2E2E"/>
                </a:solidFill>
                <a:latin typeface="Open Sans Extra Bold"/>
              </a:rPr>
              <a:t>·Increasing popularity for use in data science </a:t>
            </a:r>
          </a:p>
          <a:p>
            <a:pPr>
              <a:lnSpc>
                <a:spcPts val="3432"/>
              </a:lnSpc>
            </a:pPr>
            <a:r>
              <a:rPr lang="en-US" sz="2451">
                <a:solidFill>
                  <a:srgbClr val="2E2E2E"/>
                </a:solidFill>
                <a:latin typeface="Open Sans Extra Bold"/>
              </a:rPr>
              <a:t>·Easy to build end-to-end products like web applications</a:t>
            </a:r>
          </a:p>
          <a:p>
            <a:pPr>
              <a:lnSpc>
                <a:spcPts val="3432"/>
              </a:lnSpc>
            </a:pPr>
            <a:r>
              <a:rPr lang="en-US" sz="2451">
                <a:solidFill>
                  <a:srgbClr val="2E2E2E"/>
                </a:solidFill>
                <a:latin typeface="Open Sans Extra Bold"/>
              </a:rPr>
              <a:t>Since the goal of this project is to build a web application, Python is a better choice. </a:t>
            </a:r>
          </a:p>
          <a:p>
            <a:pPr>
              <a:lnSpc>
                <a:spcPts val="3432"/>
              </a:lnSpc>
            </a:pPr>
            <a:r>
              <a:rPr lang="en-US" sz="2451">
                <a:solidFill>
                  <a:srgbClr val="2E2E2E"/>
                </a:solidFill>
                <a:latin typeface="Open Sans Extra Bold"/>
              </a:rPr>
              <a:t>There are two major libraries for machine learning in python: TensorFlow, ScikitLearn. </a:t>
            </a:r>
          </a:p>
          <a:p>
            <a:pPr>
              <a:lnSpc>
                <a:spcPts val="3432"/>
              </a:lnSpc>
            </a:pPr>
            <a:r>
              <a:rPr lang="en-US" sz="2451">
                <a:solidFill>
                  <a:srgbClr val="2E2E2E"/>
                </a:solidFill>
                <a:latin typeface="Open Sans Extra Bold"/>
              </a:rPr>
              <a:t>Scikit-learn was chosen for the project for the following reasons: </a:t>
            </a:r>
          </a:p>
          <a:p>
            <a:pPr>
              <a:lnSpc>
                <a:spcPts val="3432"/>
              </a:lnSpc>
            </a:pPr>
            <a:r>
              <a:rPr lang="en-US" sz="2451">
                <a:solidFill>
                  <a:srgbClr val="2E2E2E"/>
                </a:solidFill>
                <a:latin typeface="Open Sans Extra Bold"/>
              </a:rPr>
              <a:t>·Off-the-shelf algorithms </a:t>
            </a:r>
          </a:p>
          <a:p>
            <a:pPr>
              <a:lnSpc>
                <a:spcPts val="3432"/>
              </a:lnSpc>
            </a:pPr>
            <a:r>
              <a:rPr lang="en-US" sz="2451">
                <a:solidFill>
                  <a:srgbClr val="2E2E2E"/>
                </a:solidFill>
                <a:latin typeface="Open Sans Extra Bold"/>
              </a:rPr>
              <a:t>·Shallow learning curve compared to TensorFlow</a:t>
            </a:r>
          </a:p>
          <a:p>
            <a:pPr>
              <a:lnSpc>
                <a:spcPts val="3432"/>
              </a:lnSpc>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1E3E4"/>
        </a:solidFill>
      </p:bgPr>
    </p:bg>
    <p:spTree>
      <p:nvGrpSpPr>
        <p:cNvPr id="1" name=""/>
        <p:cNvGrpSpPr/>
        <p:nvPr/>
      </p:nvGrpSpPr>
      <p:grpSpPr>
        <a:xfrm>
          <a:off x="0" y="0"/>
          <a:ext cx="0" cy="0"/>
          <a:chOff x="0" y="0"/>
          <a:chExt cx="0" cy="0"/>
        </a:xfrm>
      </p:grpSpPr>
      <p:grpSp>
        <p:nvGrpSpPr>
          <p:cNvPr name="Group 2" id="2"/>
          <p:cNvGrpSpPr/>
          <p:nvPr/>
        </p:nvGrpSpPr>
        <p:grpSpPr>
          <a:xfrm rot="0">
            <a:off x="1028700" y="2123004"/>
            <a:ext cx="16230600" cy="6040993"/>
            <a:chOff x="0" y="0"/>
            <a:chExt cx="5443298" cy="2025983"/>
          </a:xfrm>
        </p:grpSpPr>
        <p:sp>
          <p:nvSpPr>
            <p:cNvPr name="Freeform 3" id="3"/>
            <p:cNvSpPr/>
            <p:nvPr/>
          </p:nvSpPr>
          <p:spPr>
            <a:xfrm>
              <a:off x="0" y="0"/>
              <a:ext cx="5443298" cy="2025983"/>
            </a:xfrm>
            <a:custGeom>
              <a:avLst/>
              <a:gdLst/>
              <a:ahLst/>
              <a:cxnLst/>
              <a:rect r="r" b="b" t="t" l="l"/>
              <a:pathLst>
                <a:path h="2025983" w="5443298">
                  <a:moveTo>
                    <a:pt x="0" y="0"/>
                  </a:moveTo>
                  <a:lnTo>
                    <a:pt x="5443298" y="0"/>
                  </a:lnTo>
                  <a:lnTo>
                    <a:pt x="5443298" y="2025983"/>
                  </a:lnTo>
                  <a:lnTo>
                    <a:pt x="0" y="2025983"/>
                  </a:lnTo>
                  <a:close/>
                </a:path>
              </a:pathLst>
            </a:custGeom>
            <a:solidFill>
              <a:srgbClr val="48B4BB"/>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4716243"/>
            <a:ext cx="3129890" cy="454205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812864" y="1028700"/>
            <a:ext cx="2446436" cy="4114800"/>
          </a:xfrm>
          <a:prstGeom prst="rect">
            <a:avLst/>
          </a:prstGeom>
        </p:spPr>
      </p:pic>
      <p:grpSp>
        <p:nvGrpSpPr>
          <p:cNvPr name="Group 6" id="6"/>
          <p:cNvGrpSpPr/>
          <p:nvPr/>
        </p:nvGrpSpPr>
        <p:grpSpPr>
          <a:xfrm rot="0">
            <a:off x="7640802" y="5155064"/>
            <a:ext cx="2340401" cy="220632"/>
            <a:chOff x="0" y="0"/>
            <a:chExt cx="4347741" cy="409865"/>
          </a:xfrm>
        </p:grpSpPr>
        <p:sp>
          <p:nvSpPr>
            <p:cNvPr name="Freeform 7" id="7"/>
            <p:cNvSpPr/>
            <p:nvPr/>
          </p:nvSpPr>
          <p:spPr>
            <a:xfrm>
              <a:off x="0" y="0"/>
              <a:ext cx="4347740" cy="409865"/>
            </a:xfrm>
            <a:custGeom>
              <a:avLst/>
              <a:gdLst/>
              <a:ahLst/>
              <a:cxnLst/>
              <a:rect r="r" b="b" t="t" l="l"/>
              <a:pathLst>
                <a:path h="409865" w="4347740">
                  <a:moveTo>
                    <a:pt x="0" y="0"/>
                  </a:moveTo>
                  <a:lnTo>
                    <a:pt x="4347740" y="0"/>
                  </a:lnTo>
                  <a:lnTo>
                    <a:pt x="4347740" y="409865"/>
                  </a:lnTo>
                  <a:lnTo>
                    <a:pt x="0" y="409865"/>
                  </a:lnTo>
                  <a:close/>
                </a:path>
              </a:pathLst>
            </a:custGeom>
            <a:solidFill>
              <a:srgbClr val="555555"/>
            </a:solidFill>
          </p:spPr>
        </p:sp>
      </p:grpSp>
      <p:grpSp>
        <p:nvGrpSpPr>
          <p:cNvPr name="Group 8" id="8"/>
          <p:cNvGrpSpPr/>
          <p:nvPr/>
        </p:nvGrpSpPr>
        <p:grpSpPr>
          <a:xfrm rot="0">
            <a:off x="10091635" y="5155064"/>
            <a:ext cx="220632" cy="220632"/>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grpSp>
        <p:nvGrpSpPr>
          <p:cNvPr name="Group 10" id="10"/>
          <p:cNvGrpSpPr/>
          <p:nvPr/>
        </p:nvGrpSpPr>
        <p:grpSpPr>
          <a:xfrm rot="0">
            <a:off x="10426566" y="5155064"/>
            <a:ext cx="220632" cy="220632"/>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grpSp>
        <p:nvGrpSpPr>
          <p:cNvPr name="Group 12" id="12"/>
          <p:cNvGrpSpPr>
            <a:grpSpLocks noChangeAspect="true"/>
          </p:cNvGrpSpPr>
          <p:nvPr/>
        </p:nvGrpSpPr>
        <p:grpSpPr>
          <a:xfrm rot="0">
            <a:off x="13429518" y="1187557"/>
            <a:ext cx="970188" cy="999958"/>
            <a:chOff x="0" y="0"/>
            <a:chExt cx="1614170" cy="1663700"/>
          </a:xfrm>
        </p:grpSpPr>
        <p:sp>
          <p:nvSpPr>
            <p:cNvPr name="Freeform 13" id="13"/>
            <p:cNvSpPr/>
            <p:nvPr/>
          </p:nvSpPr>
          <p:spPr>
            <a:xfrm>
              <a:off x="0" y="0"/>
              <a:ext cx="1614170" cy="1663700"/>
            </a:xfrm>
            <a:custGeom>
              <a:avLst/>
              <a:gdLst/>
              <a:ahLst/>
              <a:cxnLst/>
              <a:rect r="r" b="b" t="t" l="l"/>
              <a:pathLst>
                <a:path h="1663700" w="161417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555555"/>
            </a:solidFill>
          </p:spPr>
        </p:sp>
      </p:grpSp>
      <p:grpSp>
        <p:nvGrpSpPr>
          <p:cNvPr name="Group 14" id="14"/>
          <p:cNvGrpSpPr>
            <a:grpSpLocks noChangeAspect="true"/>
          </p:cNvGrpSpPr>
          <p:nvPr/>
        </p:nvGrpSpPr>
        <p:grpSpPr>
          <a:xfrm rot="0">
            <a:off x="1515518" y="1187557"/>
            <a:ext cx="1466664" cy="1596580"/>
            <a:chOff x="0" y="0"/>
            <a:chExt cx="2279650" cy="2481580"/>
          </a:xfrm>
        </p:grpSpPr>
        <p:sp>
          <p:nvSpPr>
            <p:cNvPr name="Freeform 15" id="15"/>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name="Group 16" id="16"/>
          <p:cNvGrpSpPr>
            <a:grpSpLocks noChangeAspect="true"/>
          </p:cNvGrpSpPr>
          <p:nvPr/>
        </p:nvGrpSpPr>
        <p:grpSpPr>
          <a:xfrm rot="0">
            <a:off x="4858482" y="8163996"/>
            <a:ext cx="927913" cy="956386"/>
            <a:chOff x="0" y="0"/>
            <a:chExt cx="1614170" cy="1663700"/>
          </a:xfrm>
        </p:grpSpPr>
        <p:sp>
          <p:nvSpPr>
            <p:cNvPr name="Freeform 17" id="17"/>
            <p:cNvSpPr/>
            <p:nvPr/>
          </p:nvSpPr>
          <p:spPr>
            <a:xfrm>
              <a:off x="0" y="0"/>
              <a:ext cx="1614170" cy="1663700"/>
            </a:xfrm>
            <a:custGeom>
              <a:avLst/>
              <a:gdLst/>
              <a:ahLst/>
              <a:cxnLst/>
              <a:rect r="r" b="b" t="t" l="l"/>
              <a:pathLst>
                <a:path h="1663700" w="161417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555555"/>
            </a:solidFill>
          </p:spPr>
        </p:sp>
      </p:grpSp>
      <p:grpSp>
        <p:nvGrpSpPr>
          <p:cNvPr name="Group 18" id="18"/>
          <p:cNvGrpSpPr>
            <a:grpSpLocks noChangeAspect="true"/>
          </p:cNvGrpSpPr>
          <p:nvPr/>
        </p:nvGrpSpPr>
        <p:grpSpPr>
          <a:xfrm rot="-10800000">
            <a:off x="14908114" y="7094086"/>
            <a:ext cx="1509631" cy="1643354"/>
            <a:chOff x="0" y="0"/>
            <a:chExt cx="2279650" cy="2481580"/>
          </a:xfrm>
        </p:grpSpPr>
        <p:sp>
          <p:nvSpPr>
            <p:cNvPr name="Freeform 19" id="19"/>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
        <p:nvSpPr>
          <p:cNvPr name="TextBox 20" id="20"/>
          <p:cNvSpPr txBox="true"/>
          <p:nvPr/>
        </p:nvSpPr>
        <p:spPr>
          <a:xfrm rot="0">
            <a:off x="3379886" y="2878589"/>
            <a:ext cx="11528229" cy="1940776"/>
          </a:xfrm>
          <a:prstGeom prst="rect">
            <a:avLst/>
          </a:prstGeom>
        </p:spPr>
        <p:txBody>
          <a:bodyPr anchor="t" rtlCol="false" tIns="0" lIns="0" bIns="0" rIns="0">
            <a:spAutoFit/>
          </a:bodyPr>
          <a:lstStyle/>
          <a:p>
            <a:pPr algn="ctr">
              <a:lnSpc>
                <a:spcPts val="15878"/>
              </a:lnSpc>
              <a:spcBef>
                <a:spcPct val="0"/>
              </a:spcBef>
            </a:pPr>
            <a:r>
              <a:rPr lang="en-US" sz="11341">
                <a:solidFill>
                  <a:srgbClr val="555555"/>
                </a:solidFill>
                <a:latin typeface="Bernoru"/>
              </a:rPr>
              <a:t>THANK YOU</a:t>
            </a:r>
          </a:p>
        </p:txBody>
      </p:sp>
      <p:sp>
        <p:nvSpPr>
          <p:cNvPr name="TextBox 21" id="21"/>
          <p:cNvSpPr txBox="true"/>
          <p:nvPr/>
        </p:nvSpPr>
        <p:spPr>
          <a:xfrm rot="0">
            <a:off x="4688341" y="6097500"/>
            <a:ext cx="10219774" cy="1394109"/>
          </a:xfrm>
          <a:prstGeom prst="rect">
            <a:avLst/>
          </a:prstGeom>
        </p:spPr>
        <p:txBody>
          <a:bodyPr anchor="t" rtlCol="false" tIns="0" lIns="0" bIns="0" rIns="0">
            <a:spAutoFit/>
          </a:bodyPr>
          <a:lstStyle/>
          <a:p>
            <a:pPr algn="ctr">
              <a:lnSpc>
                <a:spcPts val="5684"/>
              </a:lnSpc>
            </a:pPr>
            <a:r>
              <a:rPr lang="en-US" sz="4060">
                <a:solidFill>
                  <a:srgbClr val="FFFFFF"/>
                </a:solidFill>
                <a:latin typeface="Ubuntu"/>
              </a:rPr>
              <a:t>CIT-223-025/2019</a:t>
            </a:r>
          </a:p>
          <a:p>
            <a:pPr algn="ctr">
              <a:lnSpc>
                <a:spcPts val="5684"/>
              </a:lnSpc>
              <a:spcBef>
                <a:spcPct val="0"/>
              </a:spcBef>
            </a:pPr>
            <a:r>
              <a:rPr lang="en-US" sz="4060">
                <a:solidFill>
                  <a:srgbClr val="FFFFFF"/>
                </a:solidFill>
                <a:latin typeface="Ubuntu"/>
              </a:rPr>
              <a:t>WAFULA S. DONNEX</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8958"/>
            <a:ext cx="7896750" cy="11098846"/>
            <a:chOff x="0" y="0"/>
            <a:chExt cx="2880756" cy="4048889"/>
          </a:xfrm>
        </p:grpSpPr>
        <p:sp>
          <p:nvSpPr>
            <p:cNvPr name="Freeform 3" id="3"/>
            <p:cNvSpPr/>
            <p:nvPr/>
          </p:nvSpPr>
          <p:spPr>
            <a:xfrm>
              <a:off x="0" y="0"/>
              <a:ext cx="2880756" cy="4048889"/>
            </a:xfrm>
            <a:custGeom>
              <a:avLst/>
              <a:gdLst/>
              <a:ahLst/>
              <a:cxnLst/>
              <a:rect r="r" b="b" t="t" l="l"/>
              <a:pathLst>
                <a:path h="4048889" w="2880756">
                  <a:moveTo>
                    <a:pt x="0" y="0"/>
                  </a:moveTo>
                  <a:lnTo>
                    <a:pt x="2880756" y="0"/>
                  </a:lnTo>
                  <a:lnTo>
                    <a:pt x="2880756" y="4048889"/>
                  </a:lnTo>
                  <a:lnTo>
                    <a:pt x="0" y="4048889"/>
                  </a:lnTo>
                  <a:close/>
                </a:path>
              </a:pathLst>
            </a:custGeom>
            <a:solidFill>
              <a:srgbClr val="48B4BB"/>
            </a:solidFill>
          </p:spPr>
        </p:sp>
      </p:grpSp>
      <p:grpSp>
        <p:nvGrpSpPr>
          <p:cNvPr name="Group 4" id="4"/>
          <p:cNvGrpSpPr/>
          <p:nvPr/>
        </p:nvGrpSpPr>
        <p:grpSpPr>
          <a:xfrm rot="0">
            <a:off x="7896750" y="0"/>
            <a:ext cx="10391250" cy="6966284"/>
            <a:chOff x="0" y="0"/>
            <a:chExt cx="13855001" cy="9288379"/>
          </a:xfrm>
        </p:grpSpPr>
        <p:pic>
          <p:nvPicPr>
            <p:cNvPr name="Picture 5" id="5"/>
            <p:cNvPicPr>
              <a:picLocks noChangeAspect="true"/>
            </p:cNvPicPr>
            <p:nvPr/>
          </p:nvPicPr>
          <p:blipFill>
            <a:blip r:embed="rId2"/>
            <a:srcRect l="278" t="0" r="278" b="0"/>
            <a:stretch>
              <a:fillRect/>
            </a:stretch>
          </p:blipFill>
          <p:spPr>
            <a:xfrm>
              <a:off x="0" y="0"/>
              <a:ext cx="13855001" cy="9288379"/>
            </a:xfrm>
            <a:prstGeom prst="rect">
              <a:avLst/>
            </a:prstGeom>
          </p:spPr>
        </p:pic>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0"/>
            <a:ext cx="1421752" cy="168084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306325" y="7592779"/>
            <a:ext cx="837675" cy="989868"/>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389820" y="9046210"/>
            <a:ext cx="670684" cy="55118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3486996" y="7662078"/>
            <a:ext cx="610512" cy="851270"/>
          </a:xfrm>
          <a:prstGeom prst="rect">
            <a:avLst/>
          </a:prstGeom>
        </p:spPr>
      </p:pic>
      <p:sp>
        <p:nvSpPr>
          <p:cNvPr name="TextBox 10" id="10"/>
          <p:cNvSpPr txBox="true"/>
          <p:nvPr/>
        </p:nvSpPr>
        <p:spPr>
          <a:xfrm rot="0">
            <a:off x="1028700" y="1604649"/>
            <a:ext cx="3824855" cy="671480"/>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HealthStar</a:t>
            </a:r>
          </a:p>
        </p:txBody>
      </p:sp>
      <p:sp>
        <p:nvSpPr>
          <p:cNvPr name="TextBox 11" id="11"/>
          <p:cNvSpPr txBox="true"/>
          <p:nvPr/>
        </p:nvSpPr>
        <p:spPr>
          <a:xfrm rot="0">
            <a:off x="1028700" y="3043557"/>
            <a:ext cx="5152465" cy="641985"/>
          </a:xfrm>
          <a:prstGeom prst="rect">
            <a:avLst/>
          </a:prstGeom>
        </p:spPr>
        <p:txBody>
          <a:bodyPr anchor="t" rtlCol="false" tIns="0" lIns="0" bIns="0" rIns="0">
            <a:spAutoFit/>
          </a:bodyPr>
          <a:lstStyle/>
          <a:p>
            <a:pPr>
              <a:lnSpc>
                <a:spcPts val="5040"/>
              </a:lnSpc>
            </a:pPr>
            <a:r>
              <a:rPr lang="en-US" sz="3600">
                <a:solidFill>
                  <a:srgbClr val="FFFFFF"/>
                </a:solidFill>
                <a:latin typeface="Arimo Bold"/>
              </a:rPr>
              <a:t>INTRODUCTION</a:t>
            </a:r>
          </a:p>
        </p:txBody>
      </p:sp>
      <p:sp>
        <p:nvSpPr>
          <p:cNvPr name="TextBox 12" id="12"/>
          <p:cNvSpPr txBox="true"/>
          <p:nvPr/>
        </p:nvSpPr>
        <p:spPr>
          <a:xfrm rot="0">
            <a:off x="1112607" y="3968542"/>
            <a:ext cx="6005008" cy="5628848"/>
          </a:xfrm>
          <a:prstGeom prst="rect">
            <a:avLst/>
          </a:prstGeom>
        </p:spPr>
        <p:txBody>
          <a:bodyPr anchor="t" rtlCol="false" tIns="0" lIns="0" bIns="0" rIns="0">
            <a:spAutoFit/>
          </a:bodyPr>
          <a:lstStyle/>
          <a:p>
            <a:pPr>
              <a:lnSpc>
                <a:spcPts val="3747"/>
              </a:lnSpc>
            </a:pPr>
            <a:r>
              <a:rPr lang="en-US" sz="2677">
                <a:solidFill>
                  <a:srgbClr val="FFFFFF"/>
                </a:solidFill>
                <a:latin typeface="Arimo"/>
              </a:rPr>
              <a:t>Healthstar is a web-based application that focuses on predicting human diseases. It utilizes advanced machine learning algorithms to identify potential health issues based on the symptoms reported by users. This platform also facilitates users in monitoring their medical history and consulting with specialists for quick treatment. Healthstar provides a comprehensive solution for disease prediction and improving patient care.</a:t>
            </a:r>
          </a:p>
        </p:txBody>
      </p:sp>
      <p:sp>
        <p:nvSpPr>
          <p:cNvPr name="TextBox 13" id="13"/>
          <p:cNvSpPr txBox="true"/>
          <p:nvPr/>
        </p:nvSpPr>
        <p:spPr>
          <a:xfrm rot="0">
            <a:off x="9550074" y="7808948"/>
            <a:ext cx="328276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Predict disease</a:t>
            </a:r>
          </a:p>
        </p:txBody>
      </p:sp>
      <p:sp>
        <p:nvSpPr>
          <p:cNvPr name="TextBox 14" id="14"/>
          <p:cNvSpPr txBox="true"/>
          <p:nvPr/>
        </p:nvSpPr>
        <p:spPr>
          <a:xfrm rot="0">
            <a:off x="9550074" y="8979535"/>
            <a:ext cx="328276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Quick treatment</a:t>
            </a:r>
          </a:p>
        </p:txBody>
      </p:sp>
      <p:sp>
        <p:nvSpPr>
          <p:cNvPr name="TextBox 15" id="15"/>
          <p:cNvSpPr txBox="true"/>
          <p:nvPr/>
        </p:nvSpPr>
        <p:spPr>
          <a:xfrm rot="0">
            <a:off x="14428821" y="7808948"/>
            <a:ext cx="328276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Consult specialist</a:t>
            </a:r>
          </a:p>
        </p:txBody>
      </p:sp>
      <p:sp>
        <p:nvSpPr>
          <p:cNvPr name="TextBox 16" id="16"/>
          <p:cNvSpPr txBox="true"/>
          <p:nvPr/>
        </p:nvSpPr>
        <p:spPr>
          <a:xfrm rot="0">
            <a:off x="14428821" y="8979535"/>
            <a:ext cx="3282766" cy="441325"/>
          </a:xfrm>
          <a:prstGeom prst="rect">
            <a:avLst/>
          </a:prstGeom>
        </p:spPr>
        <p:txBody>
          <a:bodyPr anchor="t" rtlCol="false" tIns="0" lIns="0" bIns="0" rIns="0">
            <a:spAutoFit/>
          </a:bodyPr>
          <a:lstStyle/>
          <a:p>
            <a:pPr>
              <a:lnSpc>
                <a:spcPts val="3500"/>
              </a:lnSpc>
            </a:pPr>
            <a:r>
              <a:rPr lang="en-US" sz="2500">
                <a:solidFill>
                  <a:srgbClr val="000000"/>
                </a:solidFill>
                <a:latin typeface="Arimo"/>
              </a:rPr>
              <a:t>Improved care</a:t>
            </a:r>
          </a:p>
        </p:txBody>
      </p:sp>
      <p:pic>
        <p:nvPicPr>
          <p:cNvPr name="Picture 17" id="1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3486996" y="8957711"/>
            <a:ext cx="612311" cy="601178"/>
          </a:xfrm>
          <a:prstGeom prst="rect">
            <a:avLst/>
          </a:prstGeom>
        </p:spPr>
      </p:pic>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72908" y="0"/>
            <a:ext cx="4215092" cy="10952776"/>
            <a:chOff x="0" y="0"/>
            <a:chExt cx="1537677" cy="3995602"/>
          </a:xfrm>
        </p:grpSpPr>
        <p:sp>
          <p:nvSpPr>
            <p:cNvPr name="Freeform 3" id="3"/>
            <p:cNvSpPr/>
            <p:nvPr/>
          </p:nvSpPr>
          <p:spPr>
            <a:xfrm>
              <a:off x="0" y="0"/>
              <a:ext cx="1537677" cy="3995602"/>
            </a:xfrm>
            <a:custGeom>
              <a:avLst/>
              <a:gdLst/>
              <a:ahLst/>
              <a:cxnLst/>
              <a:rect r="r" b="b" t="t" l="l"/>
              <a:pathLst>
                <a:path h="3995602" w="1537677">
                  <a:moveTo>
                    <a:pt x="0" y="0"/>
                  </a:moveTo>
                  <a:lnTo>
                    <a:pt x="1537677" y="0"/>
                  </a:lnTo>
                  <a:lnTo>
                    <a:pt x="1537677" y="3995602"/>
                  </a:lnTo>
                  <a:lnTo>
                    <a:pt x="0" y="3995602"/>
                  </a:lnTo>
                  <a:close/>
                </a:path>
              </a:pathLst>
            </a:custGeom>
            <a:solidFill>
              <a:srgbClr val="D9E7E8"/>
            </a:solidFill>
          </p:spPr>
        </p:sp>
      </p:grpSp>
      <p:grpSp>
        <p:nvGrpSpPr>
          <p:cNvPr name="Group 4" id="4"/>
          <p:cNvGrpSpPr>
            <a:grpSpLocks noChangeAspect="true"/>
          </p:cNvGrpSpPr>
          <p:nvPr/>
        </p:nvGrpSpPr>
        <p:grpSpPr>
          <a:xfrm rot="0">
            <a:off x="10027147" y="1102307"/>
            <a:ext cx="6277672" cy="6277647"/>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380" r="-45618" t="0" b="0"/>
              </a:stretch>
            </a:blipFill>
          </p:spPr>
        </p:sp>
      </p:grpSp>
      <p:grpSp>
        <p:nvGrpSpPr>
          <p:cNvPr name="Group 6" id="6"/>
          <p:cNvGrpSpPr/>
          <p:nvPr/>
        </p:nvGrpSpPr>
        <p:grpSpPr>
          <a:xfrm rot="0">
            <a:off x="8697113" y="1617946"/>
            <a:ext cx="3070072" cy="307007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B4BB"/>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495300" y="8707120"/>
            <a:ext cx="670684" cy="551180"/>
          </a:xfrm>
          <a:prstGeom prst="rect">
            <a:avLst/>
          </a:prstGeom>
        </p:spPr>
      </p:pic>
      <p:sp>
        <p:nvSpPr>
          <p:cNvPr name="TextBox 9" id="9"/>
          <p:cNvSpPr txBox="true"/>
          <p:nvPr/>
        </p:nvSpPr>
        <p:spPr>
          <a:xfrm rot="0">
            <a:off x="1348791" y="1872822"/>
            <a:ext cx="5521893" cy="1280160"/>
          </a:xfrm>
          <a:prstGeom prst="rect">
            <a:avLst/>
          </a:prstGeom>
        </p:spPr>
        <p:txBody>
          <a:bodyPr anchor="t" rtlCol="false" tIns="0" lIns="0" bIns="0" rIns="0">
            <a:spAutoFit/>
          </a:bodyPr>
          <a:lstStyle/>
          <a:p>
            <a:pPr>
              <a:lnSpc>
                <a:spcPts val="5040"/>
              </a:lnSpc>
            </a:pPr>
            <a:r>
              <a:rPr lang="en-US" sz="3600">
                <a:solidFill>
                  <a:srgbClr val="000000"/>
                </a:solidFill>
                <a:latin typeface="Arimo Bold"/>
              </a:rPr>
              <a:t>THE CONCEPT BEHIND HEALTHSTAR</a:t>
            </a:r>
          </a:p>
        </p:txBody>
      </p:sp>
      <p:sp>
        <p:nvSpPr>
          <p:cNvPr name="TextBox 10" id="10"/>
          <p:cNvSpPr txBox="true"/>
          <p:nvPr/>
        </p:nvSpPr>
        <p:spPr>
          <a:xfrm rot="0">
            <a:off x="1348791" y="3666303"/>
            <a:ext cx="6746528" cy="4822825"/>
          </a:xfrm>
          <a:prstGeom prst="rect">
            <a:avLst/>
          </a:prstGeom>
        </p:spPr>
        <p:txBody>
          <a:bodyPr anchor="t" rtlCol="false" tIns="0" lIns="0" bIns="0" rIns="0">
            <a:spAutoFit/>
          </a:bodyPr>
          <a:lstStyle/>
          <a:p>
            <a:pPr>
              <a:lnSpc>
                <a:spcPts val="3500"/>
              </a:lnSpc>
            </a:pPr>
            <a:r>
              <a:rPr lang="en-US" sz="2500">
                <a:solidFill>
                  <a:srgbClr val="000000"/>
                </a:solidFill>
                <a:latin typeface="Arimo"/>
              </a:rPr>
              <a:t>The concept of Healthstar was born from the increasing demand for advanced healthcare systems that can provide quick, efficient, and effective care to patients. The current healthcare system faces several challenges, such as the increasing burden of chronic diseases, limited access to healthcare services, and a shortage of healthcare professionals. To address these challenges, a new approach to healthcare delivery is needed, and Healthstar provides just that.</a:t>
            </a:r>
          </a:p>
        </p:txBody>
      </p:sp>
      <p:sp>
        <p:nvSpPr>
          <p:cNvPr name="TextBox 11" id="11"/>
          <p:cNvSpPr txBox="true"/>
          <p:nvPr/>
        </p:nvSpPr>
        <p:spPr>
          <a:xfrm rot="0">
            <a:off x="8697113" y="2510997"/>
            <a:ext cx="3107481" cy="1280160"/>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Quality</a:t>
            </a:r>
          </a:p>
          <a:p>
            <a:pPr algn="ctr">
              <a:lnSpc>
                <a:spcPts val="5040"/>
              </a:lnSpc>
            </a:pPr>
            <a:r>
              <a:rPr lang="en-US" sz="3600">
                <a:solidFill>
                  <a:srgbClr val="FFFFFF"/>
                </a:solidFill>
                <a:latin typeface="Arimo Bold"/>
              </a:rPr>
              <a:t>Service </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632" r="0" b="499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070" y="-128023"/>
            <a:ext cx="10415023" cy="10415023"/>
          </a:xfrm>
          <a:prstGeom prst="rect">
            <a:avLst/>
          </a:prstGeom>
        </p:spPr>
      </p:pic>
      <p:sp>
        <p:nvSpPr>
          <p:cNvPr name="TextBox 4" id="4"/>
          <p:cNvSpPr txBox="true"/>
          <p:nvPr/>
        </p:nvSpPr>
        <p:spPr>
          <a:xfrm rot="0">
            <a:off x="1787002" y="1506639"/>
            <a:ext cx="6505206" cy="795051"/>
          </a:xfrm>
          <a:prstGeom prst="rect">
            <a:avLst/>
          </a:prstGeom>
        </p:spPr>
        <p:txBody>
          <a:bodyPr anchor="t" rtlCol="false" tIns="0" lIns="0" bIns="0" rIns="0">
            <a:spAutoFit/>
          </a:bodyPr>
          <a:lstStyle/>
          <a:p>
            <a:pPr>
              <a:lnSpc>
                <a:spcPts val="6363"/>
              </a:lnSpc>
            </a:pPr>
            <a:r>
              <a:rPr lang="en-US" sz="4545">
                <a:solidFill>
                  <a:srgbClr val="000000"/>
                </a:solidFill>
                <a:latin typeface="Arimo Bold"/>
              </a:rPr>
              <a:t>What is the Problem? </a:t>
            </a:r>
          </a:p>
        </p:txBody>
      </p:sp>
      <p:sp>
        <p:nvSpPr>
          <p:cNvPr name="TextBox 5" id="5"/>
          <p:cNvSpPr txBox="true"/>
          <p:nvPr/>
        </p:nvSpPr>
        <p:spPr>
          <a:xfrm rot="0">
            <a:off x="1787002" y="2899604"/>
            <a:ext cx="7356998" cy="6930640"/>
          </a:xfrm>
          <a:prstGeom prst="rect">
            <a:avLst/>
          </a:prstGeom>
        </p:spPr>
        <p:txBody>
          <a:bodyPr anchor="t" rtlCol="false" tIns="0" lIns="0" bIns="0" rIns="0">
            <a:spAutoFit/>
          </a:bodyPr>
          <a:lstStyle/>
          <a:p>
            <a:pPr>
              <a:lnSpc>
                <a:spcPts val="4605"/>
              </a:lnSpc>
            </a:pPr>
            <a:r>
              <a:rPr lang="en-US" sz="3289">
                <a:solidFill>
                  <a:srgbClr val="000000"/>
                </a:solidFill>
                <a:latin typeface="Arimo"/>
              </a:rPr>
              <a:t>The current healthcare system is struggling to keep up with the demands of a rapidly growing population and the increasing prevalence of chronic diseases. As a result, patients are facing longer wait times, limited access to healthcare services, and a shortage of qualified healthcare providers. This is leading to a decrease in the quality of care provided, higher healthcare costs, and a rise in preventable deaths.</a:t>
            </a:r>
          </a:p>
          <a:p>
            <a:pPr>
              <a:lnSpc>
                <a:spcPts val="4605"/>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698332"/>
            <a:ext cx="18288000" cy="2890336"/>
            <a:chOff x="0" y="0"/>
            <a:chExt cx="2691397" cy="425363"/>
          </a:xfrm>
        </p:grpSpPr>
        <p:sp>
          <p:nvSpPr>
            <p:cNvPr name="Freeform 3" id="3"/>
            <p:cNvSpPr/>
            <p:nvPr/>
          </p:nvSpPr>
          <p:spPr>
            <a:xfrm>
              <a:off x="0" y="0"/>
              <a:ext cx="2691397" cy="425363"/>
            </a:xfrm>
            <a:custGeom>
              <a:avLst/>
              <a:gdLst/>
              <a:ahLst/>
              <a:cxnLst/>
              <a:rect r="r" b="b" t="t" l="l"/>
              <a:pathLst>
                <a:path h="425363" w="2691397">
                  <a:moveTo>
                    <a:pt x="0" y="0"/>
                  </a:moveTo>
                  <a:lnTo>
                    <a:pt x="2691397" y="0"/>
                  </a:lnTo>
                  <a:lnTo>
                    <a:pt x="2691397" y="425363"/>
                  </a:lnTo>
                  <a:lnTo>
                    <a:pt x="0" y="425363"/>
                  </a:lnTo>
                  <a:close/>
                </a:path>
              </a:pathLst>
            </a:custGeom>
            <a:solidFill>
              <a:srgbClr val="48B4BB"/>
            </a:solidFill>
          </p:spPr>
        </p:sp>
      </p:grpSp>
      <p:grpSp>
        <p:nvGrpSpPr>
          <p:cNvPr name="Group 4" id="4"/>
          <p:cNvGrpSpPr/>
          <p:nvPr/>
        </p:nvGrpSpPr>
        <p:grpSpPr>
          <a:xfrm rot="0">
            <a:off x="0" y="-257784"/>
            <a:ext cx="18288000" cy="3956116"/>
            <a:chOff x="0" y="0"/>
            <a:chExt cx="24384000" cy="5274821"/>
          </a:xfrm>
        </p:grpSpPr>
        <p:pic>
          <p:nvPicPr>
            <p:cNvPr name="Picture 5" id="5"/>
            <p:cNvPicPr>
              <a:picLocks noChangeAspect="true"/>
            </p:cNvPicPr>
            <p:nvPr/>
          </p:nvPicPr>
          <p:blipFill>
            <a:blip r:embed="rId2"/>
            <a:srcRect l="0" t="37454" r="0" b="24087"/>
            <a:stretch>
              <a:fillRect/>
            </a:stretch>
          </p:blipFill>
          <p:spPr>
            <a:xfrm>
              <a:off x="0" y="0"/>
              <a:ext cx="24384000" cy="5274821"/>
            </a:xfrm>
            <a:prstGeom prst="rect">
              <a:avLst/>
            </a:prstGeom>
          </p:spPr>
        </p:pic>
      </p:grpSp>
      <p:grpSp>
        <p:nvGrpSpPr>
          <p:cNvPr name="Group 6" id="6"/>
          <p:cNvGrpSpPr>
            <a:grpSpLocks noChangeAspect="true"/>
          </p:cNvGrpSpPr>
          <p:nvPr/>
        </p:nvGrpSpPr>
        <p:grpSpPr>
          <a:xfrm rot="0">
            <a:off x="15958923" y="6588668"/>
            <a:ext cx="1869098" cy="3698332"/>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33658" r="-91395"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6" id="16"/>
          <p:cNvSpPr txBox="true"/>
          <p:nvPr/>
        </p:nvSpPr>
        <p:spPr>
          <a:xfrm rot="0">
            <a:off x="945180" y="4067602"/>
            <a:ext cx="16799321" cy="2075597"/>
          </a:xfrm>
          <a:prstGeom prst="rect">
            <a:avLst/>
          </a:prstGeom>
        </p:spPr>
        <p:txBody>
          <a:bodyPr anchor="t" rtlCol="false" tIns="0" lIns="0" bIns="0" rIns="0">
            <a:spAutoFit/>
          </a:bodyPr>
          <a:lstStyle/>
          <a:p>
            <a:pPr>
              <a:lnSpc>
                <a:spcPts val="4142"/>
              </a:lnSpc>
            </a:pPr>
            <a:r>
              <a:rPr lang="en-US" sz="2959">
                <a:solidFill>
                  <a:srgbClr val="FFFFFF"/>
                </a:solidFill>
                <a:latin typeface="Arimo"/>
              </a:rPr>
              <a:t>The aim of the Healthstar project is to improve patient outcomes, reduce healthcare costs, and increase the efficiency of healthcare delivery by providing a comprehensive healthcare management system. This system will diagnose and analyze patients' symptoms more effectively using powerful Machine learning algorithms and classifiers and can recommend best available doctors to them.</a:t>
            </a:r>
          </a:p>
        </p:txBody>
      </p:sp>
      <p:sp>
        <p:nvSpPr>
          <p:cNvPr name="TextBox 17" id="17"/>
          <p:cNvSpPr txBox="true"/>
          <p:nvPr/>
        </p:nvSpPr>
        <p:spPr>
          <a:xfrm rot="0">
            <a:off x="945180" y="1529774"/>
            <a:ext cx="4939421" cy="1427578"/>
          </a:xfrm>
          <a:prstGeom prst="rect">
            <a:avLst/>
          </a:prstGeom>
        </p:spPr>
        <p:txBody>
          <a:bodyPr anchor="t" rtlCol="false" tIns="0" lIns="0" bIns="0" rIns="0">
            <a:spAutoFit/>
          </a:bodyPr>
          <a:lstStyle/>
          <a:p>
            <a:pPr>
              <a:lnSpc>
                <a:spcPts val="11556"/>
              </a:lnSpc>
            </a:pPr>
            <a:r>
              <a:rPr lang="en-US" sz="8254">
                <a:solidFill>
                  <a:srgbClr val="000000"/>
                </a:solidFill>
                <a:latin typeface="Arimo"/>
              </a:rPr>
              <a:t>OUR AIM</a:t>
            </a: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0435" y="-332888"/>
            <a:ext cx="6587565" cy="10952776"/>
            <a:chOff x="0" y="0"/>
            <a:chExt cx="2403162" cy="3995602"/>
          </a:xfrm>
        </p:grpSpPr>
        <p:sp>
          <p:nvSpPr>
            <p:cNvPr name="Freeform 3" id="3"/>
            <p:cNvSpPr/>
            <p:nvPr/>
          </p:nvSpPr>
          <p:spPr>
            <a:xfrm>
              <a:off x="0" y="0"/>
              <a:ext cx="2403162" cy="3995602"/>
            </a:xfrm>
            <a:custGeom>
              <a:avLst/>
              <a:gdLst/>
              <a:ahLst/>
              <a:cxnLst/>
              <a:rect r="r" b="b" t="t" l="l"/>
              <a:pathLst>
                <a:path h="3995602" w="2403162">
                  <a:moveTo>
                    <a:pt x="0" y="0"/>
                  </a:moveTo>
                  <a:lnTo>
                    <a:pt x="2403162" y="0"/>
                  </a:lnTo>
                  <a:lnTo>
                    <a:pt x="2403162" y="3995602"/>
                  </a:lnTo>
                  <a:lnTo>
                    <a:pt x="0" y="3995602"/>
                  </a:lnTo>
                  <a:close/>
                </a:path>
              </a:pathLst>
            </a:custGeom>
            <a:solidFill>
              <a:srgbClr val="D9E7E8"/>
            </a:solidFill>
          </p:spPr>
        </p:sp>
      </p:grpSp>
      <p:grpSp>
        <p:nvGrpSpPr>
          <p:cNvPr name="Group 4" id="4"/>
          <p:cNvGrpSpPr/>
          <p:nvPr/>
        </p:nvGrpSpPr>
        <p:grpSpPr>
          <a:xfrm rot="0">
            <a:off x="11040949" y="4037307"/>
            <a:ext cx="2541119" cy="2541109"/>
            <a:chOff x="0" y="0"/>
            <a:chExt cx="2255950" cy="2255941"/>
          </a:xfrm>
        </p:grpSpPr>
        <p:sp>
          <p:nvSpPr>
            <p:cNvPr name="Freeform 5" id="5"/>
            <p:cNvSpPr/>
            <p:nvPr/>
          </p:nvSpPr>
          <p:spPr>
            <a:xfrm>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6" id="6"/>
          <p:cNvGrpSpPr>
            <a:grpSpLocks noChangeAspect="true"/>
          </p:cNvGrpSpPr>
          <p:nvPr/>
        </p:nvGrpSpPr>
        <p:grpSpPr>
          <a:xfrm rot="0">
            <a:off x="12453099" y="1505724"/>
            <a:ext cx="2541119" cy="2541109"/>
            <a:chOff x="0" y="0"/>
            <a:chExt cx="6350025" cy="6350000"/>
          </a:xfrm>
        </p:grpSpPr>
        <p:sp>
          <p:nvSpPr>
            <p:cNvPr name="Freeform 7" id="7"/>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r="0" t="-25000" b="-25000"/>
              </a:stretch>
            </a:blipFill>
          </p:spPr>
        </p:sp>
      </p:grpSp>
      <p:grpSp>
        <p:nvGrpSpPr>
          <p:cNvPr name="Group 8" id="8"/>
          <p:cNvGrpSpPr>
            <a:grpSpLocks noChangeAspect="true"/>
          </p:cNvGrpSpPr>
          <p:nvPr/>
        </p:nvGrpSpPr>
        <p:grpSpPr>
          <a:xfrm rot="0">
            <a:off x="14994217" y="1505724"/>
            <a:ext cx="2541119" cy="2541109"/>
            <a:chOff x="0" y="0"/>
            <a:chExt cx="6350025" cy="6350000"/>
          </a:xfrm>
        </p:grpSpPr>
        <p:sp>
          <p:nvSpPr>
            <p:cNvPr name="Freeform 9" id="9"/>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99" r="-24999" t="0" b="0"/>
              </a:stretch>
            </a:blipFill>
          </p:spPr>
        </p:sp>
      </p:grpSp>
      <p:grpSp>
        <p:nvGrpSpPr>
          <p:cNvPr name="Group 10" id="10"/>
          <p:cNvGrpSpPr>
            <a:grpSpLocks noChangeAspect="true"/>
          </p:cNvGrpSpPr>
          <p:nvPr/>
        </p:nvGrpSpPr>
        <p:grpSpPr>
          <a:xfrm rot="0">
            <a:off x="13413714" y="4046832"/>
            <a:ext cx="2541119" cy="2541109"/>
            <a:chOff x="0" y="0"/>
            <a:chExt cx="6350025" cy="6350000"/>
          </a:xfrm>
        </p:grpSpPr>
        <p:sp>
          <p:nvSpPr>
            <p:cNvPr name="Freeform 11" id="11"/>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4999" r="-24999" t="0" b="0"/>
              </a:stretch>
            </a:blipFill>
          </p:spPr>
        </p:sp>
      </p:grpSp>
      <p:grpSp>
        <p:nvGrpSpPr>
          <p:cNvPr name="Group 12" id="12"/>
          <p:cNvGrpSpPr/>
          <p:nvPr/>
        </p:nvGrpSpPr>
        <p:grpSpPr>
          <a:xfrm rot="0">
            <a:off x="15746881" y="4056325"/>
            <a:ext cx="2541119" cy="2541109"/>
            <a:chOff x="0" y="0"/>
            <a:chExt cx="2255950" cy="2255941"/>
          </a:xfrm>
        </p:grpSpPr>
        <p:sp>
          <p:nvSpPr>
            <p:cNvPr name="Freeform 13" id="13"/>
            <p:cNvSpPr/>
            <p:nvPr/>
          </p:nvSpPr>
          <p:spPr>
            <a:xfrm>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grpSp>
        <p:nvGrpSpPr>
          <p:cNvPr name="Group 14" id="14"/>
          <p:cNvGrpSpPr>
            <a:grpSpLocks noChangeAspect="true"/>
          </p:cNvGrpSpPr>
          <p:nvPr/>
        </p:nvGrpSpPr>
        <p:grpSpPr>
          <a:xfrm rot="0">
            <a:off x="11040949" y="6578416"/>
            <a:ext cx="2541119" cy="2541109"/>
            <a:chOff x="0" y="0"/>
            <a:chExt cx="6350025" cy="6350000"/>
          </a:xfrm>
        </p:grpSpPr>
        <p:sp>
          <p:nvSpPr>
            <p:cNvPr name="Freeform 15" id="15"/>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r="0" t="-36472" b="-13527"/>
              </a:stretch>
            </a:blipFill>
          </p:spPr>
        </p:sp>
      </p:grpSp>
      <p:grpSp>
        <p:nvGrpSpPr>
          <p:cNvPr name="Group 16" id="16"/>
          <p:cNvGrpSpPr>
            <a:grpSpLocks noChangeAspect="true"/>
          </p:cNvGrpSpPr>
          <p:nvPr/>
        </p:nvGrpSpPr>
        <p:grpSpPr>
          <a:xfrm rot="0">
            <a:off x="13543967" y="6578416"/>
            <a:ext cx="2541119" cy="2541109"/>
            <a:chOff x="0" y="0"/>
            <a:chExt cx="6350025" cy="6350000"/>
          </a:xfrm>
        </p:grpSpPr>
        <p:sp>
          <p:nvSpPr>
            <p:cNvPr name="Freeform 17" id="17"/>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0" r="0" t="-25000" b="-25000"/>
              </a:stretch>
            </a:blipFill>
          </p:spPr>
        </p:sp>
      </p:grpSp>
      <p:sp>
        <p:nvSpPr>
          <p:cNvPr name="TextBox 18" id="18"/>
          <p:cNvSpPr txBox="true"/>
          <p:nvPr/>
        </p:nvSpPr>
        <p:spPr>
          <a:xfrm rot="0">
            <a:off x="1028700" y="2263157"/>
            <a:ext cx="9262342" cy="7451725"/>
          </a:xfrm>
          <a:prstGeom prst="rect">
            <a:avLst/>
          </a:prstGeom>
        </p:spPr>
        <p:txBody>
          <a:bodyPr anchor="t" rtlCol="false" tIns="0" lIns="0" bIns="0" rIns="0">
            <a:spAutoFit/>
          </a:bodyPr>
          <a:lstStyle/>
          <a:p>
            <a:pPr marL="539751" indent="-269876" lvl="1">
              <a:lnSpc>
                <a:spcPts val="3500"/>
              </a:lnSpc>
              <a:buFont typeface="Arial"/>
              <a:buChar char="•"/>
            </a:pPr>
            <a:r>
              <a:rPr lang="en-US" sz="2500">
                <a:solidFill>
                  <a:srgbClr val="000000"/>
                </a:solidFill>
                <a:latin typeface="Arimo"/>
              </a:rPr>
              <a:t>To develop a comprehensive healthcare management system that utilizes the latest technology to predict potential diseases and provide real-time information to healthcare providers.</a:t>
            </a:r>
          </a:p>
          <a:p>
            <a:pPr marL="539751" indent="-269876" lvl="1">
              <a:lnSpc>
                <a:spcPts val="3500"/>
              </a:lnSpc>
              <a:buFont typeface="Arial"/>
              <a:buChar char="•"/>
            </a:pPr>
            <a:r>
              <a:rPr lang="en-US" sz="2500">
                <a:solidFill>
                  <a:srgbClr val="000000"/>
                </a:solidFill>
                <a:latin typeface="Arimo"/>
              </a:rPr>
              <a:t>To improve patient outcomes by empowering healthcare providers to take proactive measures to prevent the onset of diseases.</a:t>
            </a:r>
          </a:p>
          <a:p>
            <a:pPr marL="539751" indent="-269876" lvl="1">
              <a:lnSpc>
                <a:spcPts val="3500"/>
              </a:lnSpc>
              <a:buFont typeface="Arial"/>
              <a:buChar char="•"/>
            </a:pPr>
            <a:r>
              <a:rPr lang="en-US" sz="2500">
                <a:solidFill>
                  <a:srgbClr val="000000"/>
                </a:solidFill>
                <a:latin typeface="Arimo"/>
              </a:rPr>
              <a:t>To reduce healthcare costs by providing real-time information to healthcare providers, enabling them to take proactive measures to prevent the onset of diseases.</a:t>
            </a:r>
          </a:p>
          <a:p>
            <a:pPr marL="539751" indent="-269876" lvl="1">
              <a:lnSpc>
                <a:spcPts val="3500"/>
              </a:lnSpc>
              <a:buFont typeface="Arial"/>
              <a:buChar char="•"/>
            </a:pPr>
            <a:r>
              <a:rPr lang="en-US" sz="2500">
                <a:solidFill>
                  <a:srgbClr val="000000"/>
                </a:solidFill>
                <a:latin typeface="Arimo"/>
              </a:rPr>
              <a:t>To increase the efficiency of healthcare delivery by providing a platform for patients to access their medical records, track their consultation history, and consult directly with specialist doctors for quick treatment.</a:t>
            </a:r>
          </a:p>
          <a:p>
            <a:pPr marL="539751" indent="-269876" lvl="1">
              <a:lnSpc>
                <a:spcPts val="3500"/>
              </a:lnSpc>
              <a:buFont typeface="Arial"/>
              <a:buChar char="•"/>
            </a:pPr>
            <a:r>
              <a:rPr lang="en-US" sz="2500">
                <a:solidFill>
                  <a:srgbClr val="000000"/>
                </a:solidFill>
                <a:latin typeface="Arimo"/>
              </a:rPr>
              <a:t>To make healthcare more accessible and affordable for everyone by reducing the burden on healthcare providers and improving patient outcomes.</a:t>
            </a:r>
          </a:p>
          <a:p>
            <a:pPr>
              <a:lnSpc>
                <a:spcPts val="3500"/>
              </a:lnSpc>
            </a:pPr>
          </a:p>
        </p:txBody>
      </p:sp>
      <p:sp>
        <p:nvSpPr>
          <p:cNvPr name="TextBox 19" id="19"/>
          <p:cNvSpPr txBox="true"/>
          <p:nvPr/>
        </p:nvSpPr>
        <p:spPr>
          <a:xfrm rot="0">
            <a:off x="1199205" y="1137106"/>
            <a:ext cx="5152465" cy="641985"/>
          </a:xfrm>
          <a:prstGeom prst="rect">
            <a:avLst/>
          </a:prstGeom>
        </p:spPr>
        <p:txBody>
          <a:bodyPr anchor="t" rtlCol="false" tIns="0" lIns="0" bIns="0" rIns="0">
            <a:spAutoFit/>
          </a:bodyPr>
          <a:lstStyle/>
          <a:p>
            <a:pPr>
              <a:lnSpc>
                <a:spcPts val="5040"/>
              </a:lnSpc>
            </a:pPr>
            <a:r>
              <a:rPr lang="en-US" sz="3600">
                <a:solidFill>
                  <a:srgbClr val="000000"/>
                </a:solidFill>
                <a:latin typeface="Arimo Bold"/>
              </a:rPr>
              <a:t>OUR OBJECTIVES</a:t>
            </a:r>
          </a:p>
        </p:txBody>
      </p:sp>
      <p:sp>
        <p:nvSpPr>
          <p:cNvPr name="TextBox 20" id="20"/>
          <p:cNvSpPr txBox="true"/>
          <p:nvPr/>
        </p:nvSpPr>
        <p:spPr>
          <a:xfrm rot="0">
            <a:off x="10757767" y="4781447"/>
            <a:ext cx="3107481" cy="995680"/>
          </a:xfrm>
          <a:prstGeom prst="rect">
            <a:avLst/>
          </a:prstGeom>
        </p:spPr>
        <p:txBody>
          <a:bodyPr anchor="t" rtlCol="false" tIns="0" lIns="0" bIns="0" rIns="0">
            <a:spAutoFit/>
          </a:bodyPr>
          <a:lstStyle/>
          <a:p>
            <a:pPr algn="ctr">
              <a:lnSpc>
                <a:spcPts val="3919"/>
              </a:lnSpc>
            </a:pPr>
            <a:r>
              <a:rPr lang="en-US" sz="2799">
                <a:solidFill>
                  <a:srgbClr val="FFFFFF"/>
                </a:solidFill>
                <a:latin typeface="Arimo Bold"/>
              </a:rPr>
              <a:t>Quality</a:t>
            </a:r>
          </a:p>
          <a:p>
            <a:pPr algn="ctr">
              <a:lnSpc>
                <a:spcPts val="3919"/>
              </a:lnSpc>
            </a:pPr>
            <a:r>
              <a:rPr lang="en-US" sz="2799">
                <a:solidFill>
                  <a:srgbClr val="FFFFFF"/>
                </a:solidFill>
                <a:latin typeface="Arimo Bold"/>
              </a:rPr>
              <a:t>Service </a:t>
            </a:r>
          </a:p>
        </p:txBody>
      </p:sp>
      <p:sp>
        <p:nvSpPr>
          <p:cNvPr name="TextBox 21" id="21"/>
          <p:cNvSpPr txBox="true"/>
          <p:nvPr/>
        </p:nvSpPr>
        <p:spPr>
          <a:xfrm rot="0">
            <a:off x="15463700" y="5038589"/>
            <a:ext cx="3107481" cy="500380"/>
          </a:xfrm>
          <a:prstGeom prst="rect">
            <a:avLst/>
          </a:prstGeom>
        </p:spPr>
        <p:txBody>
          <a:bodyPr anchor="t" rtlCol="false" tIns="0" lIns="0" bIns="0" rIns="0">
            <a:spAutoFit/>
          </a:bodyPr>
          <a:lstStyle/>
          <a:p>
            <a:pPr algn="ctr">
              <a:lnSpc>
                <a:spcPts val="3919"/>
              </a:lnSpc>
            </a:pPr>
            <a:r>
              <a:rPr lang="en-US" sz="2799">
                <a:solidFill>
                  <a:srgbClr val="FFFFFF"/>
                </a:solidFill>
                <a:latin typeface="Arimo Bold"/>
              </a:rPr>
              <a:t>24/7 </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735" y="-254110"/>
            <a:ext cx="5143776" cy="10952776"/>
            <a:chOff x="0" y="0"/>
            <a:chExt cx="1876463" cy="3995602"/>
          </a:xfrm>
        </p:grpSpPr>
        <p:sp>
          <p:nvSpPr>
            <p:cNvPr name="Freeform 3" id="3"/>
            <p:cNvSpPr/>
            <p:nvPr/>
          </p:nvSpPr>
          <p:spPr>
            <a:xfrm>
              <a:off x="0" y="0"/>
              <a:ext cx="1876463" cy="3995602"/>
            </a:xfrm>
            <a:custGeom>
              <a:avLst/>
              <a:gdLst/>
              <a:ahLst/>
              <a:cxnLst/>
              <a:rect r="r" b="b" t="t" l="l"/>
              <a:pathLst>
                <a:path h="3995602" w="1876463">
                  <a:moveTo>
                    <a:pt x="0" y="0"/>
                  </a:moveTo>
                  <a:lnTo>
                    <a:pt x="1876463" y="0"/>
                  </a:lnTo>
                  <a:lnTo>
                    <a:pt x="1876463" y="3995602"/>
                  </a:lnTo>
                  <a:lnTo>
                    <a:pt x="0" y="3995602"/>
                  </a:lnTo>
                  <a:close/>
                </a:path>
              </a:pathLst>
            </a:custGeom>
            <a:solidFill>
              <a:srgbClr val="48B4BB"/>
            </a:solidFill>
          </p:spPr>
        </p:sp>
      </p:grpSp>
      <p:grpSp>
        <p:nvGrpSpPr>
          <p:cNvPr name="Group 4" id="4"/>
          <p:cNvGrpSpPr>
            <a:grpSpLocks noChangeAspect="true"/>
          </p:cNvGrpSpPr>
          <p:nvPr/>
        </p:nvGrpSpPr>
        <p:grpSpPr>
          <a:xfrm rot="0">
            <a:off x="3144247" y="1382432"/>
            <a:ext cx="6455380" cy="6430163"/>
            <a:chOff x="0" y="0"/>
            <a:chExt cx="6502400" cy="6477000"/>
          </a:xfrm>
        </p:grpSpPr>
        <p:sp>
          <p:nvSpPr>
            <p:cNvPr name="Freeform 5" id="5"/>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3155" r="-46175" t="0" b="0"/>
              </a:stretch>
            </a:blipFill>
          </p:spPr>
        </p:sp>
        <p:sp>
          <p:nvSpPr>
            <p:cNvPr name="Freeform 6" id="6"/>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7" id="7"/>
          <p:cNvGrpSpPr/>
          <p:nvPr/>
        </p:nvGrpSpPr>
        <p:grpSpPr>
          <a:xfrm rot="0">
            <a:off x="10807750" y="2011986"/>
            <a:ext cx="1007128" cy="1007124"/>
            <a:chOff x="0" y="0"/>
            <a:chExt cx="2255950" cy="2255941"/>
          </a:xfrm>
        </p:grpSpPr>
        <p:sp>
          <p:nvSpPr>
            <p:cNvPr name="Freeform 8" id="8"/>
            <p:cNvSpPr/>
            <p:nvPr/>
          </p:nvSpPr>
          <p:spPr>
            <a:xfrm>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9" id="9"/>
          <p:cNvSpPr txBox="true"/>
          <p:nvPr/>
        </p:nvSpPr>
        <p:spPr>
          <a:xfrm rot="0">
            <a:off x="11240916" y="1831011"/>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1</a:t>
            </a:r>
          </a:p>
        </p:txBody>
      </p:sp>
      <p:grpSp>
        <p:nvGrpSpPr>
          <p:cNvPr name="Group 10" id="10"/>
          <p:cNvGrpSpPr/>
          <p:nvPr/>
        </p:nvGrpSpPr>
        <p:grpSpPr>
          <a:xfrm rot="0">
            <a:off x="10807750" y="3910221"/>
            <a:ext cx="1007128" cy="1007124"/>
            <a:chOff x="0" y="0"/>
            <a:chExt cx="2255950" cy="2255941"/>
          </a:xfrm>
        </p:grpSpPr>
        <p:sp>
          <p:nvSpPr>
            <p:cNvPr name="Freeform 11" id="11"/>
            <p:cNvSpPr/>
            <p:nvPr/>
          </p:nvSpPr>
          <p:spPr>
            <a:xfrm>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12" id="12"/>
          <p:cNvSpPr txBox="true"/>
          <p:nvPr/>
        </p:nvSpPr>
        <p:spPr>
          <a:xfrm rot="0">
            <a:off x="11090582" y="3729246"/>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2</a:t>
            </a:r>
          </a:p>
        </p:txBody>
      </p:sp>
      <p:grpSp>
        <p:nvGrpSpPr>
          <p:cNvPr name="Group 13" id="13"/>
          <p:cNvGrpSpPr/>
          <p:nvPr/>
        </p:nvGrpSpPr>
        <p:grpSpPr>
          <a:xfrm rot="0">
            <a:off x="10807750" y="6347881"/>
            <a:ext cx="1007128" cy="1007124"/>
            <a:chOff x="0" y="0"/>
            <a:chExt cx="2255950" cy="2255941"/>
          </a:xfrm>
        </p:grpSpPr>
        <p:sp>
          <p:nvSpPr>
            <p:cNvPr name="Freeform 14" id="14"/>
            <p:cNvSpPr/>
            <p:nvPr/>
          </p:nvSpPr>
          <p:spPr>
            <a:xfrm>
              <a:off x="0" y="0"/>
              <a:ext cx="2255950" cy="2255941"/>
            </a:xfrm>
            <a:custGeom>
              <a:avLst/>
              <a:gdLst/>
              <a:ahLst/>
              <a:cxnLst/>
              <a:rect r="r" b="b" t="t" l="l"/>
              <a:pathLst>
                <a:path h="2255941" w="2255950">
                  <a:moveTo>
                    <a:pt x="0" y="0"/>
                  </a:moveTo>
                  <a:lnTo>
                    <a:pt x="2255950" y="0"/>
                  </a:lnTo>
                  <a:lnTo>
                    <a:pt x="2255950" y="2255941"/>
                  </a:lnTo>
                  <a:lnTo>
                    <a:pt x="0" y="2255941"/>
                  </a:lnTo>
                  <a:close/>
                </a:path>
              </a:pathLst>
            </a:custGeom>
            <a:solidFill>
              <a:srgbClr val="48B4BB"/>
            </a:solidFill>
          </p:spPr>
        </p:sp>
      </p:grpSp>
      <p:sp>
        <p:nvSpPr>
          <p:cNvPr name="TextBox 15" id="15"/>
          <p:cNvSpPr txBox="true"/>
          <p:nvPr/>
        </p:nvSpPr>
        <p:spPr>
          <a:xfrm rot="0">
            <a:off x="11090582" y="6166906"/>
            <a:ext cx="1147923" cy="1650518"/>
          </a:xfrm>
          <a:prstGeom prst="rect">
            <a:avLst/>
          </a:prstGeom>
        </p:spPr>
        <p:txBody>
          <a:bodyPr anchor="t" rtlCol="false" tIns="0" lIns="0" bIns="0" rIns="0">
            <a:spAutoFit/>
          </a:bodyPr>
          <a:lstStyle/>
          <a:p>
            <a:pPr>
              <a:lnSpc>
                <a:spcPts val="13558"/>
              </a:lnSpc>
            </a:pPr>
            <a:r>
              <a:rPr lang="en-US" sz="9684">
                <a:solidFill>
                  <a:srgbClr val="FFFFFF"/>
                </a:solidFill>
                <a:latin typeface="League Spartan Bold"/>
              </a:rPr>
              <a:t>3</a:t>
            </a:r>
          </a:p>
        </p:txBody>
      </p:sp>
      <p:sp>
        <p:nvSpPr>
          <p:cNvPr name="TextBox 16" id="16"/>
          <p:cNvSpPr txBox="true"/>
          <p:nvPr/>
        </p:nvSpPr>
        <p:spPr>
          <a:xfrm rot="0">
            <a:off x="12388839" y="1935786"/>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Disease prediction</a:t>
            </a:r>
          </a:p>
        </p:txBody>
      </p:sp>
      <p:sp>
        <p:nvSpPr>
          <p:cNvPr name="TextBox 17" id="17"/>
          <p:cNvSpPr txBox="true"/>
          <p:nvPr/>
        </p:nvSpPr>
        <p:spPr>
          <a:xfrm rot="0">
            <a:off x="12388839" y="2630305"/>
            <a:ext cx="5049757" cy="879475"/>
          </a:xfrm>
          <a:prstGeom prst="rect">
            <a:avLst/>
          </a:prstGeom>
        </p:spPr>
        <p:txBody>
          <a:bodyPr anchor="t" rtlCol="false" tIns="0" lIns="0" bIns="0" rIns="0">
            <a:spAutoFit/>
          </a:bodyPr>
          <a:lstStyle/>
          <a:p>
            <a:pPr>
              <a:lnSpc>
                <a:spcPts val="3500"/>
              </a:lnSpc>
            </a:pPr>
            <a:r>
              <a:rPr lang="en-US" sz="2500">
                <a:solidFill>
                  <a:srgbClr val="000000"/>
                </a:solidFill>
                <a:latin typeface="Arimo"/>
              </a:rPr>
              <a:t>predict most common diseases among the users.</a:t>
            </a:r>
          </a:p>
        </p:txBody>
      </p:sp>
      <p:sp>
        <p:nvSpPr>
          <p:cNvPr name="TextBox 18" id="18"/>
          <p:cNvSpPr txBox="true"/>
          <p:nvPr/>
        </p:nvSpPr>
        <p:spPr>
          <a:xfrm rot="0">
            <a:off x="12388839" y="3957151"/>
            <a:ext cx="5899161"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Medical records management</a:t>
            </a:r>
          </a:p>
        </p:txBody>
      </p:sp>
      <p:sp>
        <p:nvSpPr>
          <p:cNvPr name="TextBox 19" id="19"/>
          <p:cNvSpPr txBox="true"/>
          <p:nvPr/>
        </p:nvSpPr>
        <p:spPr>
          <a:xfrm rot="0">
            <a:off x="12388839" y="4609709"/>
            <a:ext cx="5152465" cy="1317625"/>
          </a:xfrm>
          <a:prstGeom prst="rect">
            <a:avLst/>
          </a:prstGeom>
        </p:spPr>
        <p:txBody>
          <a:bodyPr anchor="t" rtlCol="false" tIns="0" lIns="0" bIns="0" rIns="0">
            <a:spAutoFit/>
          </a:bodyPr>
          <a:lstStyle/>
          <a:p>
            <a:pPr>
              <a:lnSpc>
                <a:spcPts val="3500"/>
              </a:lnSpc>
            </a:pPr>
            <a:r>
              <a:rPr lang="en-US" sz="2500">
                <a:solidFill>
                  <a:srgbClr val="000000"/>
                </a:solidFill>
                <a:latin typeface="Arimo"/>
              </a:rPr>
              <a:t>Healthstar will provide users with a platform to access their medical records</a:t>
            </a:r>
          </a:p>
        </p:txBody>
      </p:sp>
      <p:sp>
        <p:nvSpPr>
          <p:cNvPr name="TextBox 20" id="20"/>
          <p:cNvSpPr txBox="true"/>
          <p:nvPr/>
        </p:nvSpPr>
        <p:spPr>
          <a:xfrm rot="0">
            <a:off x="12286130" y="6937949"/>
            <a:ext cx="4973170" cy="879475"/>
          </a:xfrm>
          <a:prstGeom prst="rect">
            <a:avLst/>
          </a:prstGeom>
        </p:spPr>
        <p:txBody>
          <a:bodyPr anchor="t" rtlCol="false" tIns="0" lIns="0" bIns="0" rIns="0">
            <a:spAutoFit/>
          </a:bodyPr>
          <a:lstStyle/>
          <a:p>
            <a:pPr>
              <a:lnSpc>
                <a:spcPts val="3500"/>
              </a:lnSpc>
            </a:pPr>
            <a:r>
              <a:rPr lang="en-US" sz="2500">
                <a:solidFill>
                  <a:srgbClr val="000000"/>
                </a:solidFill>
                <a:latin typeface="Arimo"/>
              </a:rPr>
              <a:t>The users can consult the specialist to access their situation.</a:t>
            </a:r>
          </a:p>
        </p:txBody>
      </p:sp>
      <p:sp>
        <p:nvSpPr>
          <p:cNvPr name="TextBox 21" id="21"/>
          <p:cNvSpPr txBox="true"/>
          <p:nvPr/>
        </p:nvSpPr>
        <p:spPr>
          <a:xfrm rot="0">
            <a:off x="12286130" y="6333234"/>
            <a:ext cx="5152465" cy="533400"/>
          </a:xfrm>
          <a:prstGeom prst="rect">
            <a:avLst/>
          </a:prstGeom>
        </p:spPr>
        <p:txBody>
          <a:bodyPr anchor="t" rtlCol="false" tIns="0" lIns="0" bIns="0" rIns="0">
            <a:spAutoFit/>
          </a:bodyPr>
          <a:lstStyle/>
          <a:p>
            <a:pPr>
              <a:lnSpc>
                <a:spcPts val="4200"/>
              </a:lnSpc>
            </a:pPr>
            <a:r>
              <a:rPr lang="en-US" sz="3000">
                <a:solidFill>
                  <a:srgbClr val="000000"/>
                </a:solidFill>
                <a:latin typeface="Arimo Bold"/>
              </a:rPr>
              <a:t>Specialist consultation</a:t>
            </a:r>
          </a:p>
        </p:txBody>
      </p:sp>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1360" y="188275"/>
            <a:ext cx="1421752" cy="1680849"/>
          </a:xfrm>
          <a:prstGeom prst="rect">
            <a:avLst/>
          </a:prstGeom>
        </p:spPr>
      </p:pic>
      <p:sp>
        <p:nvSpPr>
          <p:cNvPr name="TextBox 23" id="23"/>
          <p:cNvSpPr txBox="true"/>
          <p:nvPr/>
        </p:nvSpPr>
        <p:spPr>
          <a:xfrm rot="0">
            <a:off x="500725" y="2095345"/>
            <a:ext cx="3824855" cy="671480"/>
          </a:xfrm>
          <a:prstGeom prst="rect">
            <a:avLst/>
          </a:prstGeom>
        </p:spPr>
        <p:txBody>
          <a:bodyPr anchor="t" rtlCol="false" tIns="0" lIns="0" bIns="0" rIns="0">
            <a:spAutoFit/>
          </a:bodyPr>
          <a:lstStyle/>
          <a:p>
            <a:pPr>
              <a:lnSpc>
                <a:spcPts val="5514"/>
              </a:lnSpc>
            </a:pPr>
            <a:r>
              <a:rPr lang="en-US" sz="3938">
                <a:solidFill>
                  <a:srgbClr val="FFFFFF"/>
                </a:solidFill>
                <a:latin typeface="Open Sans Extra Bold"/>
              </a:rPr>
              <a:t>HealthStar</a:t>
            </a:r>
          </a:p>
        </p:txBody>
      </p:sp>
      <p:sp>
        <p:nvSpPr>
          <p:cNvPr name="TextBox 24" id="24"/>
          <p:cNvSpPr txBox="true"/>
          <p:nvPr/>
        </p:nvSpPr>
        <p:spPr>
          <a:xfrm rot="0">
            <a:off x="7906378" y="318352"/>
            <a:ext cx="10381622" cy="1064079"/>
          </a:xfrm>
          <a:prstGeom prst="rect">
            <a:avLst/>
          </a:prstGeom>
        </p:spPr>
        <p:txBody>
          <a:bodyPr anchor="t" rtlCol="false" tIns="0" lIns="0" bIns="0" rIns="0">
            <a:spAutoFit/>
          </a:bodyPr>
          <a:lstStyle/>
          <a:p>
            <a:pPr>
              <a:lnSpc>
                <a:spcPts val="8462"/>
              </a:lnSpc>
            </a:pPr>
            <a:r>
              <a:rPr lang="en-US" sz="6044">
                <a:solidFill>
                  <a:srgbClr val="000000"/>
                </a:solidFill>
                <a:latin typeface="Arimo"/>
              </a:rPr>
              <a:t>THE SCOPE</a:t>
            </a:r>
          </a:p>
        </p:txBody>
      </p:sp>
      <p:sp>
        <p:nvSpPr>
          <p:cNvPr name="TextBox 25" id="25"/>
          <p:cNvSpPr txBox="true"/>
          <p:nvPr/>
        </p:nvSpPr>
        <p:spPr>
          <a:xfrm rot="0">
            <a:off x="5096500" y="8150799"/>
            <a:ext cx="12762986" cy="1839125"/>
          </a:xfrm>
          <a:prstGeom prst="rect">
            <a:avLst/>
          </a:prstGeom>
        </p:spPr>
        <p:txBody>
          <a:bodyPr anchor="t" rtlCol="false" tIns="0" lIns="0" bIns="0" rIns="0">
            <a:spAutoFit/>
          </a:bodyPr>
          <a:lstStyle/>
          <a:p>
            <a:pPr>
              <a:lnSpc>
                <a:spcPts val="3672"/>
              </a:lnSpc>
            </a:pPr>
            <a:r>
              <a:rPr lang="en-US" sz="2623">
                <a:solidFill>
                  <a:srgbClr val="000000"/>
                </a:solidFill>
                <a:latin typeface="Arimo"/>
              </a:rPr>
              <a:t>The scope of the study for the Healthstar project at Multimedia University clinic is to design, develop, and implement a comprehensive healthcare management system for the clinic. The system will be focused on providing real-time information to healthcare providers and patients, improving patient outcomes, and reducing healthcare costs. </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9E7E8"/>
        </a:solidFill>
      </p:bgPr>
    </p:bg>
    <p:spTree>
      <p:nvGrpSpPr>
        <p:cNvPr id="1" name=""/>
        <p:cNvGrpSpPr/>
        <p:nvPr/>
      </p:nvGrpSpPr>
      <p:grpSpPr>
        <a:xfrm>
          <a:off x="0" y="0"/>
          <a:ext cx="0" cy="0"/>
          <a:chOff x="0" y="0"/>
          <a:chExt cx="0" cy="0"/>
        </a:xfrm>
      </p:grpSpPr>
      <p:grpSp>
        <p:nvGrpSpPr>
          <p:cNvPr name="Group 2" id="2"/>
          <p:cNvGrpSpPr/>
          <p:nvPr/>
        </p:nvGrpSpPr>
        <p:grpSpPr>
          <a:xfrm rot="0">
            <a:off x="0" y="4706052"/>
            <a:ext cx="18288000" cy="6140144"/>
            <a:chOff x="0" y="0"/>
            <a:chExt cx="6671512" cy="2239941"/>
          </a:xfrm>
        </p:grpSpPr>
        <p:sp>
          <p:nvSpPr>
            <p:cNvPr name="Freeform 3" id="3"/>
            <p:cNvSpPr/>
            <p:nvPr/>
          </p:nvSpPr>
          <p:spPr>
            <a:xfrm>
              <a:off x="0" y="0"/>
              <a:ext cx="6671512" cy="2239941"/>
            </a:xfrm>
            <a:custGeom>
              <a:avLst/>
              <a:gdLst/>
              <a:ahLst/>
              <a:cxnLst/>
              <a:rect r="r" b="b" t="t" l="l"/>
              <a:pathLst>
                <a:path h="2239941" w="6671512">
                  <a:moveTo>
                    <a:pt x="0" y="0"/>
                  </a:moveTo>
                  <a:lnTo>
                    <a:pt x="6671512" y="0"/>
                  </a:lnTo>
                  <a:lnTo>
                    <a:pt x="6671512" y="2239941"/>
                  </a:lnTo>
                  <a:lnTo>
                    <a:pt x="0" y="2239941"/>
                  </a:lnTo>
                  <a:close/>
                </a:path>
              </a:pathLst>
            </a:custGeom>
            <a:solidFill>
              <a:srgbClr val="48B4BB"/>
            </a:solidFill>
          </p:spPr>
        </p:sp>
      </p:grpSp>
      <p:grpSp>
        <p:nvGrpSpPr>
          <p:cNvPr name="Group 4" id="4"/>
          <p:cNvGrpSpPr/>
          <p:nvPr/>
        </p:nvGrpSpPr>
        <p:grpSpPr>
          <a:xfrm rot="0">
            <a:off x="0" y="0"/>
            <a:ext cx="9144000" cy="5805873"/>
            <a:chOff x="0" y="0"/>
            <a:chExt cx="12192000" cy="7741163"/>
          </a:xfrm>
        </p:grpSpPr>
        <p:pic>
          <p:nvPicPr>
            <p:cNvPr name="Picture 5" id="5"/>
            <p:cNvPicPr>
              <a:picLocks noChangeAspect="true"/>
            </p:cNvPicPr>
            <p:nvPr/>
          </p:nvPicPr>
          <p:blipFill>
            <a:blip r:embed="rId2"/>
            <a:srcRect l="0" t="2379" r="0" b="2379"/>
            <a:stretch>
              <a:fillRect/>
            </a:stretch>
          </p:blipFill>
          <p:spPr>
            <a:xfrm>
              <a:off x="0" y="0"/>
              <a:ext cx="12192000" cy="7741163"/>
            </a:xfrm>
            <a:prstGeom prst="rect">
              <a:avLst/>
            </a:prstGeom>
          </p:spPr>
        </p:pic>
      </p:grpSp>
      <p:grpSp>
        <p:nvGrpSpPr>
          <p:cNvPr name="Group 6" id="6"/>
          <p:cNvGrpSpPr/>
          <p:nvPr/>
        </p:nvGrpSpPr>
        <p:grpSpPr>
          <a:xfrm rot="0">
            <a:off x="5283281" y="2656835"/>
            <a:ext cx="11262050" cy="6601465"/>
            <a:chOff x="0" y="0"/>
            <a:chExt cx="4108426" cy="2408233"/>
          </a:xfrm>
        </p:grpSpPr>
        <p:sp>
          <p:nvSpPr>
            <p:cNvPr name="Freeform 7" id="7"/>
            <p:cNvSpPr/>
            <p:nvPr/>
          </p:nvSpPr>
          <p:spPr>
            <a:xfrm>
              <a:off x="0" y="0"/>
              <a:ext cx="4108426" cy="2408232"/>
            </a:xfrm>
            <a:custGeom>
              <a:avLst/>
              <a:gdLst/>
              <a:ahLst/>
              <a:cxnLst/>
              <a:rect r="r" b="b" t="t" l="l"/>
              <a:pathLst>
                <a:path h="2408232" w="4108426">
                  <a:moveTo>
                    <a:pt x="0" y="0"/>
                  </a:moveTo>
                  <a:lnTo>
                    <a:pt x="4108426" y="0"/>
                  </a:lnTo>
                  <a:lnTo>
                    <a:pt x="4108426" y="2408232"/>
                  </a:lnTo>
                  <a:lnTo>
                    <a:pt x="0" y="2408232"/>
                  </a:lnTo>
                  <a:close/>
                </a:path>
              </a:pathLst>
            </a:custGeom>
            <a:solidFill>
              <a:srgbClr val="FFFFFF"/>
            </a:solidFill>
          </p:spPr>
        </p:sp>
      </p:grpSp>
      <p:sp>
        <p:nvSpPr>
          <p:cNvPr name="TextBox 8" id="8"/>
          <p:cNvSpPr txBox="true"/>
          <p:nvPr/>
        </p:nvSpPr>
        <p:spPr>
          <a:xfrm rot="0">
            <a:off x="9593622" y="1044673"/>
            <a:ext cx="8456406" cy="1031482"/>
          </a:xfrm>
          <a:prstGeom prst="rect">
            <a:avLst/>
          </a:prstGeom>
        </p:spPr>
        <p:txBody>
          <a:bodyPr anchor="t" rtlCol="false" tIns="0" lIns="0" bIns="0" rIns="0">
            <a:spAutoFit/>
          </a:bodyPr>
          <a:lstStyle/>
          <a:p>
            <a:pPr>
              <a:lnSpc>
                <a:spcPts val="8271"/>
              </a:lnSpc>
            </a:pPr>
            <a:r>
              <a:rPr lang="en-US" sz="5908">
                <a:solidFill>
                  <a:srgbClr val="000000"/>
                </a:solidFill>
                <a:latin typeface="Arimo"/>
              </a:rPr>
              <a:t>ASSUMPTIONS</a:t>
            </a:r>
          </a:p>
        </p:txBody>
      </p:sp>
      <p:sp>
        <p:nvSpPr>
          <p:cNvPr name="TextBox 9" id="9"/>
          <p:cNvSpPr txBox="true"/>
          <p:nvPr/>
        </p:nvSpPr>
        <p:spPr>
          <a:xfrm rot="0">
            <a:off x="5892415" y="3522550"/>
            <a:ext cx="10043783" cy="5452666"/>
          </a:xfrm>
          <a:prstGeom prst="rect">
            <a:avLst/>
          </a:prstGeom>
        </p:spPr>
        <p:txBody>
          <a:bodyPr anchor="t" rtlCol="false" tIns="0" lIns="0" bIns="0" rIns="0">
            <a:spAutoFit/>
          </a:bodyPr>
          <a:lstStyle/>
          <a:p>
            <a:pPr marL="610587" indent="-305293" lvl="1">
              <a:lnSpc>
                <a:spcPts val="3959"/>
              </a:lnSpc>
              <a:buFont typeface="Arial"/>
              <a:buChar char="•"/>
            </a:pPr>
            <a:r>
              <a:rPr lang="en-US" sz="2828">
                <a:solidFill>
                  <a:srgbClr val="000000"/>
                </a:solidFill>
                <a:latin typeface="Arimo"/>
              </a:rPr>
              <a:t>Availability of data: The study assumes that the necessary data for the development of the Healthstar system will be available and accessible for analysis.</a:t>
            </a:r>
          </a:p>
          <a:p>
            <a:pPr marL="610587" indent="-305293" lvl="1">
              <a:lnSpc>
                <a:spcPts val="3959"/>
              </a:lnSpc>
              <a:buFont typeface="Arial"/>
              <a:buChar char="•"/>
            </a:pPr>
            <a:r>
              <a:rPr lang="en-US" sz="2828">
                <a:solidFill>
                  <a:srgbClr val="000000"/>
                </a:solidFill>
                <a:latin typeface="Arimo"/>
              </a:rPr>
              <a:t>Adoption of technology: The study assumes that healthcare providers and patients at Multimedia University clinic will be open to adopting new technology and be willing to use the Healthstar system.</a:t>
            </a:r>
          </a:p>
          <a:p>
            <a:pPr marL="610587" indent="-305293" lvl="1">
              <a:lnSpc>
                <a:spcPts val="3959"/>
              </a:lnSpc>
              <a:buFont typeface="Arial"/>
              <a:buChar char="•"/>
            </a:pPr>
            <a:r>
              <a:rPr lang="en-US" sz="2828">
                <a:solidFill>
                  <a:srgbClr val="000000"/>
                </a:solidFill>
                <a:latin typeface="Arimo"/>
              </a:rPr>
              <a:t>Technical expertise: The study assumes that the development team has the necessary technical expertise to design, develop, and implement the Healthstar system.</a:t>
            </a:r>
          </a:p>
          <a:p>
            <a:pPr>
              <a:lnSpc>
                <a:spcPts val="3959"/>
              </a:lnSpc>
            </a:pP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6410" y="-384069"/>
            <a:ext cx="6526377" cy="11159032"/>
            <a:chOff x="0" y="0"/>
            <a:chExt cx="2380840" cy="4070845"/>
          </a:xfrm>
        </p:grpSpPr>
        <p:sp>
          <p:nvSpPr>
            <p:cNvPr name="Freeform 3" id="3"/>
            <p:cNvSpPr/>
            <p:nvPr/>
          </p:nvSpPr>
          <p:spPr>
            <a:xfrm>
              <a:off x="0" y="0"/>
              <a:ext cx="2380840" cy="4070845"/>
            </a:xfrm>
            <a:custGeom>
              <a:avLst/>
              <a:gdLst/>
              <a:ahLst/>
              <a:cxnLst/>
              <a:rect r="r" b="b" t="t" l="l"/>
              <a:pathLst>
                <a:path h="4070845" w="2380840">
                  <a:moveTo>
                    <a:pt x="0" y="0"/>
                  </a:moveTo>
                  <a:lnTo>
                    <a:pt x="2380840" y="0"/>
                  </a:lnTo>
                  <a:lnTo>
                    <a:pt x="2380840" y="4070845"/>
                  </a:lnTo>
                  <a:lnTo>
                    <a:pt x="0" y="4070845"/>
                  </a:lnTo>
                  <a:close/>
                </a:path>
              </a:pathLst>
            </a:custGeom>
            <a:solidFill>
              <a:srgbClr val="48B4BB"/>
            </a:solidFill>
          </p:spPr>
        </p:sp>
      </p:grpSp>
      <p:grpSp>
        <p:nvGrpSpPr>
          <p:cNvPr name="Group 4" id="4"/>
          <p:cNvGrpSpPr>
            <a:grpSpLocks noChangeAspect="true"/>
          </p:cNvGrpSpPr>
          <p:nvPr/>
        </p:nvGrpSpPr>
        <p:grpSpPr>
          <a:xfrm rot="0">
            <a:off x="1966778" y="1510383"/>
            <a:ext cx="7370128" cy="7370128"/>
            <a:chOff x="0" y="0"/>
            <a:chExt cx="6350000" cy="6350000"/>
          </a:xfrm>
        </p:grpSpPr>
        <p:sp>
          <p:nvSpPr>
            <p:cNvPr name="Freeform 5" id="5"/>
            <p:cNvSpPr/>
            <p:nvPr/>
          </p:nvSpPr>
          <p:spPr>
            <a:xfrm>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0" r="-49812" t="0" b="0"/>
              </a:stretch>
            </a:blipFill>
          </p:spPr>
        </p:sp>
      </p:grpSp>
      <p:grpSp>
        <p:nvGrpSpPr>
          <p:cNvPr name="Group 6" id="6"/>
          <p:cNvGrpSpPr>
            <a:grpSpLocks noChangeAspect="true"/>
          </p:cNvGrpSpPr>
          <p:nvPr/>
        </p:nvGrpSpPr>
        <p:grpSpPr>
          <a:xfrm rot="0">
            <a:off x="7136321" y="5590192"/>
            <a:ext cx="4099997" cy="4099997"/>
            <a:chOff x="0" y="0"/>
            <a:chExt cx="495300" cy="495300"/>
          </a:xfrm>
        </p:grpSpPr>
        <p:sp>
          <p:nvSpPr>
            <p:cNvPr name="Freeform 7" id="7"/>
            <p:cNvSpPr/>
            <p:nvPr/>
          </p:nvSpPr>
          <p:spPr>
            <a:xfrm>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8" id="8"/>
            <p:cNvSpPr/>
            <p:nvPr/>
          </p:nvSpPr>
          <p:spPr>
            <a:xfrm>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name="TextBox 9" id="9"/>
          <p:cNvSpPr txBox="true"/>
          <p:nvPr/>
        </p:nvSpPr>
        <p:spPr>
          <a:xfrm rot="0">
            <a:off x="11236317" y="1141765"/>
            <a:ext cx="5152465" cy="641985"/>
          </a:xfrm>
          <a:prstGeom prst="rect">
            <a:avLst/>
          </a:prstGeom>
        </p:spPr>
        <p:txBody>
          <a:bodyPr anchor="t" rtlCol="false" tIns="0" lIns="0" bIns="0" rIns="0">
            <a:spAutoFit/>
          </a:bodyPr>
          <a:lstStyle/>
          <a:p>
            <a:pPr>
              <a:lnSpc>
                <a:spcPts val="5040"/>
              </a:lnSpc>
            </a:pPr>
            <a:r>
              <a:rPr lang="en-US" sz="3600">
                <a:solidFill>
                  <a:srgbClr val="000000"/>
                </a:solidFill>
                <a:latin typeface="Arimo Bold"/>
              </a:rPr>
              <a:t>REQUIREMENTS</a:t>
            </a:r>
          </a:p>
        </p:txBody>
      </p:sp>
      <p:sp>
        <p:nvSpPr>
          <p:cNvPr name="TextBox 10" id="10"/>
          <p:cNvSpPr txBox="true"/>
          <p:nvPr/>
        </p:nvSpPr>
        <p:spPr>
          <a:xfrm rot="0">
            <a:off x="11236317" y="2091386"/>
            <a:ext cx="6720526" cy="7373641"/>
          </a:xfrm>
          <a:prstGeom prst="rect">
            <a:avLst/>
          </a:prstGeom>
        </p:spPr>
        <p:txBody>
          <a:bodyPr anchor="t" rtlCol="false" tIns="0" lIns="0" bIns="0" rIns="0">
            <a:spAutoFit/>
          </a:bodyPr>
          <a:lstStyle/>
          <a:p>
            <a:pPr>
              <a:lnSpc>
                <a:spcPts val="4207"/>
              </a:lnSpc>
            </a:pPr>
            <a:r>
              <a:rPr lang="en-US" sz="3005">
                <a:solidFill>
                  <a:srgbClr val="000000"/>
                </a:solidFill>
                <a:latin typeface="Arimo"/>
              </a:rPr>
              <a:t>The project will require various software resources such as programming languages, libraries, and frameworks. The programming languages that will be used include Python, HTML, CSS, and JavaScript. Libraries such as NumPy, Scikit-Learn, and Pandas will be used for data preprocessing and analysis. The Django framework will be used for developing the web module. APIs will be used to communicate between different modules.</a:t>
            </a:r>
          </a:p>
          <a:p>
            <a:pPr>
              <a:lnSpc>
                <a:spcPts val="4207"/>
              </a:lnSpc>
            </a:pPr>
          </a:p>
        </p:txBody>
      </p:sp>
      <p:sp>
        <p:nvSpPr>
          <p:cNvPr name="TextBox 11" id="11"/>
          <p:cNvSpPr txBox="true"/>
          <p:nvPr/>
        </p:nvSpPr>
        <p:spPr>
          <a:xfrm rot="0">
            <a:off x="7590259" y="7271573"/>
            <a:ext cx="3107481" cy="641985"/>
          </a:xfrm>
          <a:prstGeom prst="rect">
            <a:avLst/>
          </a:prstGeom>
        </p:spPr>
        <p:txBody>
          <a:bodyPr anchor="t" rtlCol="false" tIns="0" lIns="0" bIns="0" rIns="0">
            <a:spAutoFit/>
          </a:bodyPr>
          <a:lstStyle/>
          <a:p>
            <a:pPr algn="ctr">
              <a:lnSpc>
                <a:spcPts val="5040"/>
              </a:lnSpc>
            </a:pPr>
            <a:r>
              <a:rPr lang="en-US" sz="3600">
                <a:solidFill>
                  <a:srgbClr val="FFFFFF"/>
                </a:solidFill>
                <a:latin typeface="Arimo Bold"/>
              </a:rPr>
              <a:t>SOFTWARE</a:t>
            </a: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DAFZeyQECBI</dc:identifier>
  <dcterms:modified xsi:type="dcterms:W3CDTF">2011-08-01T06:04:30Z</dcterms:modified>
  <cp:revision>1</cp:revision>
  <dc:title>Project 2 - HealthStar</dc:title>
</cp:coreProperties>
</file>